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709" r:id="rId5"/>
  </p:sldMasterIdLst>
  <p:notesMasterIdLst>
    <p:notesMasterId r:id="rId35"/>
  </p:notesMasterIdLst>
  <p:sldIdLst>
    <p:sldId id="268" r:id="rId6"/>
    <p:sldId id="1948" r:id="rId7"/>
    <p:sldId id="1949" r:id="rId8"/>
    <p:sldId id="1950" r:id="rId9"/>
    <p:sldId id="1951" r:id="rId10"/>
    <p:sldId id="1952" r:id="rId11"/>
    <p:sldId id="2147478510" r:id="rId12"/>
    <p:sldId id="2147478512" r:id="rId13"/>
    <p:sldId id="2147478511" r:id="rId14"/>
    <p:sldId id="2147478517" r:id="rId15"/>
    <p:sldId id="2147478514" r:id="rId16"/>
    <p:sldId id="2147478515" r:id="rId17"/>
    <p:sldId id="2147478516" r:id="rId18"/>
    <p:sldId id="2147478526" r:id="rId19"/>
    <p:sldId id="2147478535" r:id="rId20"/>
    <p:sldId id="2147478536" r:id="rId21"/>
    <p:sldId id="1894" r:id="rId22"/>
    <p:sldId id="2035" r:id="rId23"/>
    <p:sldId id="2032" r:id="rId24"/>
    <p:sldId id="2031" r:id="rId25"/>
    <p:sldId id="2034" r:id="rId26"/>
    <p:sldId id="2147478519" r:id="rId27"/>
    <p:sldId id="2147478520" r:id="rId28"/>
    <p:sldId id="2147478522" r:id="rId29"/>
    <p:sldId id="2147478509" r:id="rId30"/>
    <p:sldId id="2147478521" r:id="rId31"/>
    <p:sldId id="2147478525" r:id="rId32"/>
    <p:sldId id="1947" r:id="rId33"/>
    <p:sldId id="289" r:id="rId34"/>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343220-D39C-2832-D875-EDD48B5ED051}" name="Leila Pilliard" initials="LP" userId="S::LPilliard@eiti.org::22dc6cf7-23f1-4fb6-bfda-23a269820100" providerId="AD"/>
  <p188:author id="{9871A3BF-ED88-6C18-43B0-9D178B5A68A0}" name="Jessica Sanchez" initials="JS" userId="S::jsanchez@eiti.org::d4beb481-8b8b-45a5-ad4a-197b3cfb970e" providerId="AD"/>
  <p188:author id="{AD0D2BC9-28A4-2E0E-4C56-C303A12543E4}" name="Fatma Nyambura" initials="FN" userId="S::FNyambura@eiti.org::73e1ee9b-c11e-412b-afe4-947ddc895b72" providerId="AD"/>
  <p188:author id="{57315ACE-87CD-A4F6-7279-C3A8273BB71E}" name="Leila Pilliard" initials="LP" userId="S::lpilliard@eiti.org::22dc6cf7-23f1-4fb6-bfda-23a26982010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157"/>
    <a:srgbClr val="0090BF"/>
    <a:srgbClr val="89AA2E"/>
    <a:srgbClr val="00C3F0"/>
    <a:srgbClr val="6D5339"/>
    <a:srgbClr val="2B13D8"/>
    <a:srgbClr val="FFFFFF"/>
    <a:srgbClr val="797979"/>
    <a:srgbClr val="005B8C"/>
    <a:srgbClr val="EEF6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D3CD2C-3AE0-6B4E-A949-3746D17DE443}" v="16" dt="2024-05-28T14:42:58.1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2313" autoAdjust="0"/>
  </p:normalViewPr>
  <p:slideViewPr>
    <p:cSldViewPr snapToGrid="0">
      <p:cViewPr varScale="1">
        <p:scale>
          <a:sx n="118" d="100"/>
          <a:sy n="118" d="100"/>
        </p:scale>
        <p:origin x="904"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nb-NO"/>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AF0F0302-BE9E-8A47-8FBA-EF4A5D6A0C17}" type="slidenum">
              <a:rPr lang="nb-NO" smtClean="0"/>
              <a:t>‹#›</a:t>
            </a:fld>
            <a:endParaRPr lang="nb-NO"/>
          </a:p>
        </p:txBody>
      </p:sp>
    </p:spTree>
    <p:extLst>
      <p:ext uri="{BB962C8B-B14F-4D97-AF65-F5344CB8AC3E}">
        <p14:creationId xmlns:p14="http://schemas.microsoft.com/office/powerpoint/2010/main" val="162132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audience to respond to this questions and summarise their replies.</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2</a:t>
            </a:fld>
            <a:endParaRPr lang="nb-NO"/>
          </a:p>
        </p:txBody>
      </p:sp>
    </p:spTree>
    <p:extLst>
      <p:ext uri="{BB962C8B-B14F-4D97-AF65-F5344CB8AC3E}">
        <p14:creationId xmlns:p14="http://schemas.microsoft.com/office/powerpoint/2010/main" val="3685211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ARGUING FOR CONTRACT TRANSPARENCY</a:t>
            </a:r>
          </a:p>
          <a:p>
            <a:r>
              <a:rPr lang="en-GB" dirty="0"/>
              <a:t>The most common arguments against contract transparency, as demonstrated below, are</a:t>
            </a:r>
          </a:p>
          <a:p>
            <a:r>
              <a:rPr lang="en-GB" dirty="0"/>
              <a:t>fairly easy to rebut.</a:t>
            </a:r>
          </a:p>
          <a:p>
            <a:endParaRPr lang="en-GB" dirty="0"/>
          </a:p>
          <a:p>
            <a:r>
              <a:rPr lang="en-GB" dirty="0"/>
              <a:t>Argument: Contracts contain commercially sensitive information that could cause</a:t>
            </a:r>
          </a:p>
          <a:p>
            <a:r>
              <a:rPr lang="en-GB" dirty="0"/>
              <a:t>competitive harm if disclosed.</a:t>
            </a:r>
          </a:p>
          <a:p>
            <a:r>
              <a:rPr lang="en-GB" dirty="0"/>
              <a:t>Rebuttal: Petroleum contracts are unlikely to contain the kinds of information about a</a:t>
            </a:r>
          </a:p>
          <a:p>
            <a:r>
              <a:rPr lang="en-GB" dirty="0"/>
              <a:t>project that is commercially sensitive. This stands to reason. After all, it is common for</a:t>
            </a:r>
          </a:p>
          <a:p>
            <a:r>
              <a:rPr lang="en-GB" dirty="0"/>
              <a:t>petroleum contracts to be signed by consortiums of companies and for the companies</a:t>
            </a:r>
          </a:p>
          <a:p>
            <a:r>
              <a:rPr lang="en-GB" dirty="0"/>
              <a:t>within those consortiums to change over time, meaning that companies go into contracts</a:t>
            </a:r>
          </a:p>
          <a:p>
            <a:r>
              <a:rPr lang="en-GB" dirty="0"/>
              <a:t>knowing that competitors will have access. Given this reality, it is highly unlikely that any</a:t>
            </a:r>
          </a:p>
          <a:p>
            <a:r>
              <a:rPr lang="en-GB" dirty="0"/>
              <a:t>company would risk writing trade secrets into any contract.</a:t>
            </a:r>
          </a:p>
          <a:p>
            <a:endParaRPr lang="en-GB" dirty="0"/>
          </a:p>
          <a:p>
            <a:r>
              <a:rPr lang="en-GB" dirty="0"/>
              <a:t>Argument: Confidentiality clauses contained within contracts do not permit contract</a:t>
            </a:r>
          </a:p>
          <a:p>
            <a:r>
              <a:rPr lang="en-GB" dirty="0"/>
              <a:t>transparency.</a:t>
            </a:r>
          </a:p>
          <a:p>
            <a:r>
              <a:rPr lang="en-GB" dirty="0"/>
              <a:t>Rebuttal: In most cases, legislation and/or mutual consent can generally supersede</a:t>
            </a:r>
          </a:p>
          <a:p>
            <a:r>
              <a:rPr lang="en-GB" dirty="0"/>
              <a:t>confidentiality clauses. Further, confidentiality clauses often make room for exceptions</a:t>
            </a:r>
          </a:p>
          <a:p>
            <a:r>
              <a:rPr lang="en-GB" dirty="0"/>
              <a:t>when all parties to the contract agree. In many countries extractive industry confidentiality</a:t>
            </a:r>
          </a:p>
          <a:p>
            <a:r>
              <a:rPr lang="en-GB" dirty="0"/>
              <a:t>clauses in contracts are not written a way that expressly forbid contract disclosure. However,</a:t>
            </a:r>
          </a:p>
          <a:p>
            <a:r>
              <a:rPr lang="en-GB" dirty="0"/>
              <a:t>it is impossible to know for certain without accessing the contracts.</a:t>
            </a:r>
          </a:p>
          <a:p>
            <a:endParaRPr lang="en-GB" dirty="0"/>
          </a:p>
          <a:p>
            <a:r>
              <a:rPr lang="en-GB" dirty="0"/>
              <a:t>Argument: Contract transparency will scare off investors.</a:t>
            </a:r>
          </a:p>
          <a:p>
            <a:r>
              <a:rPr lang="en-GB" dirty="0"/>
              <a:t>Rebuttal: There is no evidence that a company’s or a country’s commercial position has</a:t>
            </a:r>
          </a:p>
          <a:p>
            <a:r>
              <a:rPr lang="en-GB" dirty="0"/>
              <a:t>been affected due to contracts being disclosed. In fact, countries such as Liberia and Ghana</a:t>
            </a:r>
          </a:p>
          <a:p>
            <a:r>
              <a:rPr lang="en-GB" dirty="0"/>
              <a:t>have received significant investment as they have disclosed contracts, while Mexico has</a:t>
            </a:r>
          </a:p>
          <a:p>
            <a:r>
              <a:rPr lang="en-GB" dirty="0"/>
              <a:t>put contract transparency at the center of successful efforts to attract private capital to the</a:t>
            </a:r>
          </a:p>
          <a:p>
            <a:r>
              <a:rPr lang="en-GB" dirty="0"/>
              <a:t>petroleum sector post-2013.</a:t>
            </a:r>
          </a:p>
          <a:p>
            <a:endParaRPr lang="en-GB" dirty="0"/>
          </a:p>
          <a:p>
            <a:r>
              <a:rPr lang="en-GB" dirty="0"/>
              <a:t>Argument: Contracts are too complex for the general public to understand.</a:t>
            </a:r>
          </a:p>
          <a:p>
            <a:r>
              <a:rPr lang="en-GB" dirty="0"/>
              <a:t>Rebuttal: There is a wealth of free educational tools available to educate policy-makers as</a:t>
            </a:r>
          </a:p>
          <a:p>
            <a:r>
              <a:rPr lang="en-GB" dirty="0"/>
              <a:t>well as civil society, the general public and media. While there is clearly a need for additional</a:t>
            </a:r>
          </a:p>
          <a:p>
            <a:r>
              <a:rPr lang="en-GB" dirty="0"/>
              <a:t>public education on how to analyze and monitor extractive industry contracts, a growing</a:t>
            </a:r>
          </a:p>
          <a:p>
            <a:r>
              <a:rPr lang="en-GB" dirty="0"/>
              <a:t>amount of experience shows that disclosure improves public dialogue and provides a strong</a:t>
            </a:r>
          </a:p>
          <a:p>
            <a:r>
              <a:rPr lang="en-GB" dirty="0"/>
              <a:t>basis for improving citizen understanding</a:t>
            </a:r>
          </a:p>
        </p:txBody>
      </p:sp>
      <p:sp>
        <p:nvSpPr>
          <p:cNvPr id="4" name="Slide Number Placeholder 3"/>
          <p:cNvSpPr>
            <a:spLocks noGrp="1"/>
          </p:cNvSpPr>
          <p:nvPr>
            <p:ph type="sldNum" sz="quarter" idx="5"/>
          </p:nvPr>
        </p:nvSpPr>
        <p:spPr/>
        <p:txBody>
          <a:bodyPr/>
          <a:lstStyle/>
          <a:p>
            <a:fld id="{AF0F0302-BE9E-8A47-8FBA-EF4A5D6A0C17}" type="slidenum">
              <a:rPr lang="nb-NO" smtClean="0"/>
              <a:t>16</a:t>
            </a:fld>
            <a:endParaRPr lang="nb-NO"/>
          </a:p>
        </p:txBody>
      </p:sp>
    </p:spTree>
    <p:extLst>
      <p:ext uri="{BB962C8B-B14F-4D97-AF65-F5344CB8AC3E}">
        <p14:creationId xmlns:p14="http://schemas.microsoft.com/office/powerpoint/2010/main" val="14941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solidFill>
                <a:srgbClr val="0090BF"/>
              </a:solidFill>
              <a:latin typeface="Franklin Gothic Book" panose="020B0503020102020204"/>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18</a:t>
            </a:fld>
            <a:endParaRPr lang="nb-NO"/>
          </a:p>
        </p:txBody>
      </p:sp>
    </p:spTree>
    <p:extLst>
      <p:ext uri="{BB962C8B-B14F-4D97-AF65-F5344CB8AC3E}">
        <p14:creationId xmlns:p14="http://schemas.microsoft.com/office/powerpoint/2010/main" val="172484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917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GB" b="0" i="0" dirty="0">
                <a:solidFill>
                  <a:srgbClr val="000000"/>
                </a:solidFill>
                <a:effectLst/>
                <a:latin typeface="Metropolis"/>
              </a:rPr>
              <a:t>Implementing countries are encouraged to publicly disclose any contracts and licenses that provide the terms attached to the exploitation of oil, gas and minerals, as well as material exploration contracts. </a:t>
            </a:r>
          </a:p>
          <a:p>
            <a:br>
              <a:rPr lang="en-GB" dirty="0"/>
            </a:br>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870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306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Most of Ghana’s oil revenue comes from two long-term sales contracts with the Russian trader Litasco and the Chinese state-owned company Unipec Asia, with the latter tied to the government’s loan from China Development Bank. </a:t>
            </a:r>
          </a:p>
          <a:p>
            <a:pPr marL="171450" indent="-171450">
              <a:buFont typeface="Arial" panose="020B0604020202020204" pitchFamily="34" charset="0"/>
              <a:buChar char="•"/>
            </a:pPr>
            <a:r>
              <a:rPr lang="en-GB" dirty="0"/>
              <a:t>Ghana’s national oil company, GNPC, has a long-term sales agreement with Unipec Asia signed as part of the 2011 umbrella agreement of a USD 3 billion loan between the Government of Ghana and China Development Bank. </a:t>
            </a:r>
          </a:p>
          <a:p>
            <a:pPr marL="171450" indent="-171450">
              <a:buFont typeface="Arial" panose="020B0604020202020204" pitchFamily="34" charset="0"/>
              <a:buChar char="•"/>
            </a:pPr>
            <a:r>
              <a:rPr lang="en-GB" dirty="0"/>
              <a:t>Under this long-term sales agreement, which came into effect in February 2012, Unipec Asia, a trading subsidiary of Chinese state-owned Sinopec Group, has agreed to the purchase of five cargos per calendar year from the Jubilee field for 15.5 years.</a:t>
            </a:r>
          </a:p>
          <a:p>
            <a:endParaRPr lang="x-none"/>
          </a:p>
        </p:txBody>
      </p:sp>
      <p:sp>
        <p:nvSpPr>
          <p:cNvPr id="4" name="Slide Number Placeholder 3"/>
          <p:cNvSpPr>
            <a:spLocks noGrp="1"/>
          </p:cNvSpPr>
          <p:nvPr>
            <p:ph type="sldNum" sz="quarter" idx="5"/>
          </p:nvPr>
        </p:nvSpPr>
        <p:spPr/>
        <p:txBody>
          <a:bodyPr/>
          <a:lstStyle/>
          <a:p>
            <a:fld id="{AF0F0302-BE9E-8A47-8FBA-EF4A5D6A0C17}" type="slidenum">
              <a:rPr lang="nb-NO" smtClean="0"/>
              <a:t>23</a:t>
            </a:fld>
            <a:endParaRPr lang="nb-NO"/>
          </a:p>
        </p:txBody>
      </p:sp>
    </p:spTree>
    <p:extLst>
      <p:ext uri="{BB962C8B-B14F-4D97-AF65-F5344CB8AC3E}">
        <p14:creationId xmlns:p14="http://schemas.microsoft.com/office/powerpoint/2010/main" val="3595278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664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992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endParaRPr lang="x-none"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28</a:t>
            </a:fld>
            <a:endParaRPr lang="nb-NO"/>
          </a:p>
        </p:txBody>
      </p:sp>
    </p:spTree>
    <p:extLst>
      <p:ext uri="{BB962C8B-B14F-4D97-AF65-F5344CB8AC3E}">
        <p14:creationId xmlns:p14="http://schemas.microsoft.com/office/powerpoint/2010/main" val="130323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x-none"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a:t>
            </a:fld>
            <a:endParaRPr lang="nb-NO"/>
          </a:p>
        </p:txBody>
      </p:sp>
    </p:spTree>
    <p:extLst>
      <p:ext uri="{BB962C8B-B14F-4D97-AF65-F5344CB8AC3E}">
        <p14:creationId xmlns:p14="http://schemas.microsoft.com/office/powerpoint/2010/main" val="2657945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A6414-8AAF-9E5D-5771-82FFE7BB5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FD3BE-ECF0-76DB-4879-0CBEF1D50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1D2F0D-283A-8961-002D-AF520D4C1DC8}"/>
              </a:ext>
            </a:extLst>
          </p:cNvPr>
          <p:cNvSpPr>
            <a:spLocks noGrp="1"/>
          </p:cNvSpPr>
          <p:nvPr>
            <p:ph type="body" idx="1"/>
          </p:nvPr>
        </p:nvSpPr>
        <p:spPr/>
        <p:txBody>
          <a:bodyPr/>
          <a:lstStyle/>
          <a:p>
            <a:pPr marL="285750" indent="-285750">
              <a:spcBef>
                <a:spcPts val="1200"/>
              </a:spcBef>
              <a:spcAft>
                <a:spcPts val="1200"/>
              </a:spcAft>
              <a:buFontTx/>
              <a:buChar char="-"/>
            </a:pPr>
            <a:endParaRPr lang="en-GB" sz="1200" b="0" dirty="0"/>
          </a:p>
        </p:txBody>
      </p:sp>
      <p:sp>
        <p:nvSpPr>
          <p:cNvPr id="4" name="Slide Number Placeholder 3">
            <a:extLst>
              <a:ext uri="{FF2B5EF4-FFF2-40B4-BE49-F238E27FC236}">
                <a16:creationId xmlns:a16="http://schemas.microsoft.com/office/drawing/2014/main" id="{81A73512-801A-99BE-6D0C-BAC47BC1B378}"/>
              </a:ext>
            </a:extLst>
          </p:cNvPr>
          <p:cNvSpPr>
            <a:spLocks noGrp="1"/>
          </p:cNvSpPr>
          <p:nvPr>
            <p:ph type="sldNum" sz="quarter" idx="5"/>
          </p:nvPr>
        </p:nvSpPr>
        <p:spPr/>
        <p:txBody>
          <a:bodyPr/>
          <a:lstStyle/>
          <a:p>
            <a:fld id="{AF0F0302-BE9E-8A47-8FBA-EF4A5D6A0C17}" type="slidenum">
              <a:rPr lang="nb-NO" smtClean="0"/>
              <a:t>4</a:t>
            </a:fld>
            <a:endParaRPr lang="nb-NO"/>
          </a:p>
        </p:txBody>
      </p:sp>
    </p:spTree>
    <p:extLst>
      <p:ext uri="{BB962C8B-B14F-4D97-AF65-F5344CB8AC3E}">
        <p14:creationId xmlns:p14="http://schemas.microsoft.com/office/powerpoint/2010/main" val="2628758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DC09F-CBF1-7883-918F-4CF6449BF1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E72D5-A926-7A6A-11E1-2794B275B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876A9-053E-CE74-F6FF-3C5D85D5E321}"/>
              </a:ext>
            </a:extLst>
          </p:cNvPr>
          <p:cNvSpPr>
            <a:spLocks noGrp="1"/>
          </p:cNvSpPr>
          <p:nvPr>
            <p:ph type="body" idx="1"/>
          </p:nvPr>
        </p:nvSpPr>
        <p:spPr/>
        <p:txBody>
          <a:bodyPr/>
          <a:lstStyle/>
          <a:p>
            <a:pPr marL="285750" indent="-285750">
              <a:spcBef>
                <a:spcPts val="1200"/>
              </a:spcBef>
              <a:spcAft>
                <a:spcPts val="1200"/>
              </a:spcAft>
              <a:buFontTx/>
              <a:buChar char="-"/>
            </a:pPr>
            <a:endParaRPr lang="en-GB" sz="1200" b="0" dirty="0"/>
          </a:p>
        </p:txBody>
      </p:sp>
      <p:sp>
        <p:nvSpPr>
          <p:cNvPr id="4" name="Slide Number Placeholder 3">
            <a:extLst>
              <a:ext uri="{FF2B5EF4-FFF2-40B4-BE49-F238E27FC236}">
                <a16:creationId xmlns:a16="http://schemas.microsoft.com/office/drawing/2014/main" id="{097EC2A6-2A1D-5C3C-0E06-51A170993A63}"/>
              </a:ext>
            </a:extLst>
          </p:cNvPr>
          <p:cNvSpPr>
            <a:spLocks noGrp="1"/>
          </p:cNvSpPr>
          <p:nvPr>
            <p:ph type="sldNum" sz="quarter" idx="5"/>
          </p:nvPr>
        </p:nvSpPr>
        <p:spPr/>
        <p:txBody>
          <a:bodyPr/>
          <a:lstStyle/>
          <a:p>
            <a:fld id="{AF0F0302-BE9E-8A47-8FBA-EF4A5D6A0C17}" type="slidenum">
              <a:rPr lang="nb-NO" smtClean="0"/>
              <a:t>5</a:t>
            </a:fld>
            <a:endParaRPr lang="nb-NO"/>
          </a:p>
        </p:txBody>
      </p:sp>
    </p:spTree>
    <p:extLst>
      <p:ext uri="{BB962C8B-B14F-4D97-AF65-F5344CB8AC3E}">
        <p14:creationId xmlns:p14="http://schemas.microsoft.com/office/powerpoint/2010/main" val="1899799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Enhance stakeholders’ ability to </a:t>
            </a:r>
            <a:r>
              <a:rPr lang="en-GB" b="1" dirty="0">
                <a:solidFill>
                  <a:srgbClr val="0090BF"/>
                </a:solidFill>
              </a:rPr>
              <a:t>monitor compliance </a:t>
            </a:r>
            <a:r>
              <a:rPr lang="en-GB" dirty="0"/>
              <a:t>with contractual obligations</a:t>
            </a:r>
          </a:p>
          <a:p>
            <a:r>
              <a:rPr lang="en-GB" dirty="0"/>
              <a:t>Empowers citizens to assess whether they are getting a ‘</a:t>
            </a:r>
            <a:r>
              <a:rPr lang="en-GB" b="1" dirty="0">
                <a:solidFill>
                  <a:srgbClr val="0090BF"/>
                </a:solidFill>
              </a:rPr>
              <a:t>good deal’ </a:t>
            </a:r>
            <a:r>
              <a:rPr lang="en-GB" dirty="0"/>
              <a:t>for their resources</a:t>
            </a:r>
          </a:p>
          <a:p>
            <a:r>
              <a:rPr lang="en-GB" dirty="0">
                <a:solidFill>
                  <a:srgbClr val="002060"/>
                </a:solidFill>
              </a:rPr>
              <a:t>Enables analysis of </a:t>
            </a:r>
            <a:r>
              <a:rPr lang="en-GB" dirty="0">
                <a:solidFill>
                  <a:srgbClr val="002157"/>
                </a:solidFill>
              </a:rPr>
              <a:t>alignment</a:t>
            </a:r>
            <a:r>
              <a:rPr lang="en-GB" dirty="0">
                <a:solidFill>
                  <a:schemeClr val="bg2"/>
                </a:solidFill>
              </a:rPr>
              <a:t> </a:t>
            </a:r>
            <a:r>
              <a:rPr lang="en-GB" dirty="0">
                <a:solidFill>
                  <a:srgbClr val="002060"/>
                </a:solidFill>
              </a:rPr>
              <a:t>between contracts and </a:t>
            </a:r>
            <a:r>
              <a:rPr lang="en-GB" b="1" dirty="0">
                <a:solidFill>
                  <a:srgbClr val="0090BF"/>
                </a:solidFill>
              </a:rPr>
              <a:t>national energy transition commitments </a:t>
            </a:r>
          </a:p>
          <a:p>
            <a:pPr marL="0" indent="0">
              <a:buNone/>
            </a:pPr>
            <a:endParaRPr lang="en-GB" b="1" dirty="0">
              <a:latin typeface="Franklin Gothic Medium"/>
            </a:endParaRPr>
          </a:p>
          <a:p>
            <a:pPr marL="0" indent="0">
              <a:buNone/>
            </a:pPr>
            <a:endParaRPr lang="en-GB" b="1" dirty="0">
              <a:latin typeface="Franklin Gothic Medium"/>
            </a:endParaRPr>
          </a:p>
          <a:p>
            <a:pPr marL="0" indent="0">
              <a:buNone/>
            </a:pPr>
            <a:endParaRPr lang="en-GB" b="1" dirty="0">
              <a:latin typeface="Franklin Gothic Medium"/>
            </a:endParaRPr>
          </a:p>
          <a:p>
            <a:pPr marL="0" indent="0">
              <a:buNone/>
            </a:pPr>
            <a:r>
              <a:rPr lang="x-none" b="1">
                <a:latin typeface="Franklin Gothic Medium"/>
              </a:rPr>
              <a:t>Summary</a:t>
            </a:r>
            <a:endParaRPr lang="en-GB" b="1" dirty="0">
              <a:latin typeface="Franklin Gothic Medium"/>
            </a:endParaRPr>
          </a:p>
          <a:p>
            <a:pPr marL="0" indent="0">
              <a:buNone/>
            </a:pPr>
            <a:r>
              <a:rPr lang="en-GB" dirty="0"/>
              <a:t>Encouraged disclosures: </a:t>
            </a:r>
          </a:p>
          <a:p>
            <a:pPr>
              <a:buFont typeface="Wingdings" pitchFamily="2" charset="2"/>
              <a:buChar char="§"/>
            </a:pPr>
            <a:r>
              <a:rPr lang="en-GB" sz="1200" dirty="0"/>
              <a:t>Material </a:t>
            </a:r>
            <a:r>
              <a:rPr lang="en-GB" sz="1200" b="1" dirty="0">
                <a:solidFill>
                  <a:srgbClr val="0090BF"/>
                </a:solidFill>
              </a:rPr>
              <a:t>exploration contracts </a:t>
            </a:r>
          </a:p>
          <a:p>
            <a:pPr>
              <a:buFont typeface="Wingdings" pitchFamily="2" charset="2"/>
              <a:buChar char="§"/>
            </a:pPr>
            <a:r>
              <a:rPr lang="en-GB" sz="1200" dirty="0"/>
              <a:t>Terms of </a:t>
            </a:r>
            <a:r>
              <a:rPr lang="en-GB" sz="1200" b="1" dirty="0">
                <a:solidFill>
                  <a:srgbClr val="0090BF"/>
                </a:solidFill>
              </a:rPr>
              <a:t>sale of state’s share </a:t>
            </a:r>
            <a:r>
              <a:rPr lang="en-GB" sz="1200" dirty="0"/>
              <a:t>of production or other </a:t>
            </a:r>
            <a:r>
              <a:rPr lang="en-GB" sz="1200" b="1" dirty="0">
                <a:solidFill>
                  <a:srgbClr val="0090BF"/>
                </a:solidFill>
              </a:rPr>
              <a:t>in-kind revenues</a:t>
            </a:r>
          </a:p>
          <a:p>
            <a:pPr>
              <a:buClr>
                <a:srgbClr val="002157"/>
              </a:buClr>
              <a:buFont typeface="Wingdings" pitchFamily="2" charset="2"/>
              <a:buChar char="§"/>
            </a:pPr>
            <a:r>
              <a:rPr lang="en-GB" sz="1200" b="1" dirty="0">
                <a:solidFill>
                  <a:srgbClr val="0090BF"/>
                </a:solidFill>
              </a:rPr>
              <a:t>Infrastructure and barter provisions </a:t>
            </a:r>
            <a:r>
              <a:rPr lang="en-GB" sz="1200" dirty="0"/>
              <a:t>in contracts (including resource-backed </a:t>
            </a:r>
            <a:br>
              <a:rPr lang="en-GB" sz="1200" dirty="0"/>
            </a:br>
            <a:r>
              <a:rPr lang="en-GB" sz="1200" dirty="0"/>
              <a:t>loans)</a:t>
            </a:r>
          </a:p>
          <a:p>
            <a:pPr marL="0" indent="0">
              <a:buNone/>
            </a:pPr>
            <a:r>
              <a:rPr lang="en-GB" dirty="0"/>
              <a:t>Expected disclosures: </a:t>
            </a:r>
          </a:p>
          <a:p>
            <a:pPr>
              <a:buFont typeface="Wingdings" pitchFamily="2" charset="2"/>
              <a:buChar char="§"/>
            </a:pPr>
            <a:r>
              <a:rPr lang="en-GB" sz="1200" dirty="0"/>
              <a:t>Agreements mandating </a:t>
            </a:r>
            <a:r>
              <a:rPr lang="en-GB" sz="1200" b="1" dirty="0">
                <a:solidFill>
                  <a:srgbClr val="0090BF"/>
                </a:solidFill>
              </a:rPr>
              <a:t>social and environmental payments</a:t>
            </a:r>
            <a:endParaRPr lang="en-GB" sz="1200" dirty="0"/>
          </a:p>
          <a:p>
            <a:pPr marL="0" indent="0">
              <a:buNone/>
            </a:pPr>
            <a:endParaRPr lang="x-non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dirty="0"/>
              <a:t>Understand the </a:t>
            </a:r>
            <a:r>
              <a:rPr lang="en-GB" b="0" i="1" dirty="0">
                <a:solidFill>
                  <a:srgbClr val="0090BF"/>
                </a:solidFill>
              </a:rPr>
              <a:t>legal</a:t>
            </a:r>
            <a:r>
              <a:rPr lang="en-GB" b="0" i="1" dirty="0"/>
              <a:t> and </a:t>
            </a:r>
            <a:r>
              <a:rPr lang="en-GB" b="0" i="1" dirty="0">
                <a:solidFill>
                  <a:srgbClr val="0090BF"/>
                </a:solidFill>
              </a:rPr>
              <a:t>institutional</a:t>
            </a:r>
            <a:r>
              <a:rPr lang="en-GB" b="0" i="1" dirty="0"/>
              <a:t> framework to </a:t>
            </a:r>
            <a:r>
              <a:rPr lang="en-GB" b="0" i="1" dirty="0">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dirty="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dirty="0">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dirty="0">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dirty="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dirty="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dirty="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dirty="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dirty="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dirty="0">
                <a:effectLst/>
                <a:latin typeface="Franklin Gothic Book" panose="020B0503020102020204" pitchFamily="34" charset="0"/>
                <a:ea typeface="Cambria" panose="02040503050406030204" pitchFamily="18" charset="0"/>
                <a:cs typeface="Arial" panose="020B0604020202020204" pitchFamily="34" charset="0"/>
              </a:rPr>
              <a:t>Strengthening </a:t>
            </a:r>
            <a:r>
              <a:rPr lang="en-GB" sz="1200" i="1">
                <a:effectLst/>
                <a:latin typeface="Franklin Gothic Book" panose="020B0503020102020204" pitchFamily="34" charset="0"/>
                <a:ea typeface="Cambria" panose="02040503050406030204" pitchFamily="18" charset="0"/>
                <a:cs typeface="Arial" panose="020B0604020202020204" pitchFamily="34" charset="0"/>
              </a:rPr>
              <a:t>SOE</a:t>
            </a:r>
            <a:r>
              <a:rPr lang="en-GB" sz="1200" i="1" dirty="0">
                <a:effectLst/>
                <a:latin typeface="Franklin Gothic Book" panose="020B0503020102020204" pitchFamily="34" charset="0"/>
                <a:ea typeface="Cambria" panose="02040503050406030204" pitchFamily="18" charset="0"/>
                <a:cs typeface="Arial" panose="020B0604020202020204" pitchFamily="34" charset="0"/>
              </a:rPr>
              <a:t>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dirty="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dirty="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endParaRPr lang="x-none"/>
          </a:p>
        </p:txBody>
      </p:sp>
      <p:sp>
        <p:nvSpPr>
          <p:cNvPr id="4" name="Slide Number Placeholder 3"/>
          <p:cNvSpPr>
            <a:spLocks noGrp="1"/>
          </p:cNvSpPr>
          <p:nvPr>
            <p:ph type="sldNum" sz="quarter" idx="5"/>
          </p:nvPr>
        </p:nvSpPr>
        <p:spPr/>
        <p:txBody>
          <a:bodyPr/>
          <a:lstStyle/>
          <a:p>
            <a:fld id="{AF0F0302-BE9E-8A47-8FBA-EF4A5D6A0C17}" type="slidenum">
              <a:rPr lang="nb-NO" smtClean="0"/>
              <a:t>6</a:t>
            </a:fld>
            <a:endParaRPr lang="nb-NO"/>
          </a:p>
        </p:txBody>
      </p:sp>
    </p:spTree>
    <p:extLst>
      <p:ext uri="{BB962C8B-B14F-4D97-AF65-F5344CB8AC3E}">
        <p14:creationId xmlns:p14="http://schemas.microsoft.com/office/powerpoint/2010/main" val="104702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solidFill>
                  <a:schemeClr val="tx1"/>
                </a:solidFill>
              </a:rPr>
              <a:t>Scope of the requirement:</a:t>
            </a:r>
            <a:endParaRPr lang="nb-NO" sz="1200">
              <a:solidFill>
                <a:schemeClr val="tx1"/>
              </a:solidFill>
            </a:endParaRPr>
          </a:p>
          <a:p>
            <a:pPr marL="0" indent="0">
              <a:buNone/>
            </a:pPr>
            <a:r>
              <a:rPr lang="nb-NO" sz="1200" i="1" err="1"/>
              <a:t>Requirement</a:t>
            </a:r>
            <a:r>
              <a:rPr lang="nb-NO" sz="1200" i="1"/>
              <a:t> 2.4.d– </a:t>
            </a:r>
            <a:r>
              <a:rPr lang="nb-NO" sz="1200" i="1" err="1"/>
              <a:t>contracts</a:t>
            </a:r>
            <a:r>
              <a:rPr lang="nb-NO" sz="1200" i="1"/>
              <a:t>/2.4a- </a:t>
            </a:r>
            <a:r>
              <a:rPr lang="nb-NO" sz="1200" i="1" err="1"/>
              <a:t>licenses</a:t>
            </a:r>
            <a:endParaRPr lang="nb-NO" sz="1200" i="1"/>
          </a:p>
          <a:p>
            <a:pPr marL="342900" indent="-342900">
              <a:buFont typeface="Arial" panose="020B0604020202020204" pitchFamily="34" charset="0"/>
              <a:buChar char="•"/>
            </a:pPr>
            <a:r>
              <a:rPr lang="en-GB" sz="1200" i="1" dirty="0"/>
              <a:t>The full text of any contract, concession, production-sharing agreement or other agreement granted by, or entered into by, the government </a:t>
            </a:r>
            <a:r>
              <a:rPr lang="en-GB" sz="1200" b="1" i="1" dirty="0"/>
              <a:t>which provides the terms attached </a:t>
            </a:r>
            <a:r>
              <a:rPr lang="en-GB" sz="1200" i="1" dirty="0"/>
              <a:t>to the exploitation of oil gas and mineral resources.</a:t>
            </a:r>
          </a:p>
          <a:p>
            <a:pPr marL="342900" indent="-342900">
              <a:buFont typeface="Arial" panose="020B0604020202020204" pitchFamily="34" charset="0"/>
              <a:buChar char="•"/>
            </a:pPr>
            <a:r>
              <a:rPr lang="en-GB" sz="1200" i="1" dirty="0"/>
              <a:t> full annex, addendum or rider </a:t>
            </a:r>
          </a:p>
          <a:p>
            <a:pPr marL="342900" indent="-342900">
              <a:buFont typeface="Arial" panose="020B0604020202020204" pitchFamily="34" charset="0"/>
              <a:buChar char="•"/>
            </a:pPr>
            <a:r>
              <a:rPr lang="en-GB" sz="1200" i="1" dirty="0"/>
              <a:t> full text of any alteration </a:t>
            </a:r>
          </a:p>
          <a:p>
            <a:endParaRPr lang="nb-NO"/>
          </a:p>
          <a:p>
            <a:endParaRPr lang="x-none"/>
          </a:p>
        </p:txBody>
      </p:sp>
      <p:sp>
        <p:nvSpPr>
          <p:cNvPr id="4" name="Slide Number Placeholder 3"/>
          <p:cNvSpPr>
            <a:spLocks noGrp="1"/>
          </p:cNvSpPr>
          <p:nvPr>
            <p:ph type="sldNum" sz="quarter" idx="5"/>
          </p:nvPr>
        </p:nvSpPr>
        <p:spPr/>
        <p:txBody>
          <a:bodyPr/>
          <a:lstStyle/>
          <a:p>
            <a:fld id="{AF0F0302-BE9E-8A47-8FBA-EF4A5D6A0C17}" type="slidenum">
              <a:rPr lang="nb-NO" smtClean="0"/>
              <a:t>10</a:t>
            </a:fld>
            <a:endParaRPr lang="nb-NO"/>
          </a:p>
        </p:txBody>
      </p:sp>
    </p:spTree>
    <p:extLst>
      <p:ext uri="{BB962C8B-B14F-4D97-AF65-F5344CB8AC3E}">
        <p14:creationId xmlns:p14="http://schemas.microsoft.com/office/powerpoint/2010/main" val="3074403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AF0F0302-BE9E-8A47-8FBA-EF4A5D6A0C17}" type="slidenum">
              <a:rPr lang="nb-NO" smtClean="0"/>
              <a:t>11</a:t>
            </a:fld>
            <a:endParaRPr lang="nb-NO"/>
          </a:p>
        </p:txBody>
      </p:sp>
    </p:spTree>
    <p:extLst>
      <p:ext uri="{BB962C8B-B14F-4D97-AF65-F5344CB8AC3E}">
        <p14:creationId xmlns:p14="http://schemas.microsoft.com/office/powerpoint/2010/main" val="3669458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nb-NO"/>
          </a:p>
          <a:p>
            <a:pPr marL="0" indent="0">
              <a:buNone/>
            </a:pPr>
            <a:endParaRPr lang="nb-NO"/>
          </a:p>
          <a:p>
            <a:pPr marL="0" indent="0">
              <a:buNone/>
            </a:pPr>
            <a:r>
              <a:rPr lang="nb-NO" err="1"/>
              <a:t>Issue</a:t>
            </a:r>
            <a:r>
              <a:rPr lang="nb-NO"/>
              <a:t>:</a:t>
            </a:r>
          </a:p>
          <a:p>
            <a:pPr marL="0" indent="0">
              <a:buNone/>
            </a:pPr>
            <a:r>
              <a:rPr lang="nb-NO" sz="1200" err="1"/>
              <a:t>Does</a:t>
            </a:r>
            <a:r>
              <a:rPr lang="nb-NO" sz="1200"/>
              <a:t> </a:t>
            </a:r>
            <a:r>
              <a:rPr lang="nb-NO" sz="1200" err="1"/>
              <a:t>amendment</a:t>
            </a:r>
            <a:r>
              <a:rPr lang="nb-NO" sz="1200"/>
              <a:t> trigger </a:t>
            </a:r>
            <a:r>
              <a:rPr lang="nb-NO" sz="1200" err="1"/>
              <a:t>disclosure</a:t>
            </a:r>
            <a:r>
              <a:rPr lang="nb-NO" sz="1200"/>
              <a:t> </a:t>
            </a:r>
            <a:r>
              <a:rPr lang="nb-NO" sz="1200" err="1"/>
              <a:t>even</a:t>
            </a:r>
            <a:r>
              <a:rPr lang="nb-NO" sz="1200"/>
              <a:t> </a:t>
            </a:r>
            <a:r>
              <a:rPr lang="nb-NO" sz="1200" err="1"/>
              <a:t>of</a:t>
            </a:r>
            <a:r>
              <a:rPr lang="nb-NO" sz="1200"/>
              <a:t> </a:t>
            </a:r>
            <a:r>
              <a:rPr lang="nb-NO" sz="1200" err="1"/>
              <a:t>contracts</a:t>
            </a:r>
            <a:r>
              <a:rPr lang="nb-NO" sz="1200"/>
              <a:t> </a:t>
            </a:r>
            <a:r>
              <a:rPr lang="nb-NO" sz="1200" err="1"/>
              <a:t>executed</a:t>
            </a:r>
            <a:r>
              <a:rPr lang="nb-NO" sz="1200"/>
              <a:t> </a:t>
            </a:r>
            <a:r>
              <a:rPr lang="nb-NO" sz="1200" err="1"/>
              <a:t>before</a:t>
            </a:r>
            <a:r>
              <a:rPr lang="nb-NO" sz="1200"/>
              <a:t> 1 </a:t>
            </a:r>
            <a:r>
              <a:rPr lang="nb-NO" sz="1200" err="1"/>
              <a:t>January</a:t>
            </a:r>
            <a:r>
              <a:rPr lang="nb-NO" sz="1200"/>
              <a:t> 2021? </a:t>
            </a:r>
          </a:p>
          <a:p>
            <a:pPr marL="287655" indent="-287655"/>
            <a:r>
              <a:rPr lang="nb-NO" sz="1200" err="1">
                <a:solidFill>
                  <a:srgbClr val="FF0000"/>
                </a:solidFill>
              </a:rPr>
              <a:t>Amendment</a:t>
            </a:r>
            <a:r>
              <a:rPr lang="nb-NO" sz="1200">
                <a:solidFill>
                  <a:srgbClr val="FF0000"/>
                </a:solidFill>
              </a:rPr>
              <a:t> triggers </a:t>
            </a:r>
            <a:r>
              <a:rPr lang="nb-NO" sz="1200" err="1">
                <a:solidFill>
                  <a:srgbClr val="FF0000"/>
                </a:solidFill>
              </a:rPr>
              <a:t>disclosure</a:t>
            </a:r>
            <a:r>
              <a:rPr lang="nb-NO" sz="1200">
                <a:solidFill>
                  <a:srgbClr val="FF0000"/>
                </a:solidFill>
              </a:rPr>
              <a:t> </a:t>
            </a:r>
            <a:r>
              <a:rPr lang="nb-NO" sz="1200" err="1">
                <a:solidFill>
                  <a:srgbClr val="FF0000"/>
                </a:solidFill>
              </a:rPr>
              <a:t>of</a:t>
            </a:r>
            <a:r>
              <a:rPr lang="nb-NO" sz="1200">
                <a:solidFill>
                  <a:srgbClr val="FF0000"/>
                </a:solidFill>
              </a:rPr>
              <a:t> </a:t>
            </a:r>
            <a:r>
              <a:rPr lang="nb-NO" sz="1200" err="1">
                <a:solidFill>
                  <a:srgbClr val="FF0000"/>
                </a:solidFill>
              </a:rPr>
              <a:t>contracts</a:t>
            </a:r>
            <a:r>
              <a:rPr lang="nb-NO" sz="1200">
                <a:solidFill>
                  <a:srgbClr val="FF0000"/>
                </a:solidFill>
              </a:rPr>
              <a:t> </a:t>
            </a:r>
            <a:r>
              <a:rPr lang="nb-NO" sz="1200" err="1">
                <a:solidFill>
                  <a:srgbClr val="FF0000"/>
                </a:solidFill>
              </a:rPr>
              <a:t>even</a:t>
            </a:r>
            <a:r>
              <a:rPr lang="nb-NO" sz="1200">
                <a:solidFill>
                  <a:srgbClr val="FF0000"/>
                </a:solidFill>
              </a:rPr>
              <a:t> </a:t>
            </a:r>
            <a:r>
              <a:rPr lang="nb-NO" sz="1200" err="1">
                <a:solidFill>
                  <a:srgbClr val="FF0000"/>
                </a:solidFill>
              </a:rPr>
              <a:t>if</a:t>
            </a:r>
            <a:r>
              <a:rPr lang="nb-NO" sz="1200">
                <a:solidFill>
                  <a:srgbClr val="FF0000"/>
                </a:solidFill>
              </a:rPr>
              <a:t> </a:t>
            </a:r>
            <a:r>
              <a:rPr lang="nb-NO" sz="1200" err="1">
                <a:solidFill>
                  <a:srgbClr val="FF0000"/>
                </a:solidFill>
              </a:rPr>
              <a:t>they</a:t>
            </a:r>
            <a:r>
              <a:rPr lang="nb-NO" sz="1200">
                <a:solidFill>
                  <a:srgbClr val="FF0000"/>
                </a:solidFill>
              </a:rPr>
              <a:t> </a:t>
            </a:r>
            <a:r>
              <a:rPr lang="nb-NO" sz="1200" err="1">
                <a:solidFill>
                  <a:srgbClr val="FF0000"/>
                </a:solidFill>
              </a:rPr>
              <a:t>are</a:t>
            </a:r>
            <a:r>
              <a:rPr lang="nb-NO" sz="1200">
                <a:solidFill>
                  <a:srgbClr val="FF0000"/>
                </a:solidFill>
              </a:rPr>
              <a:t> </a:t>
            </a:r>
            <a:r>
              <a:rPr lang="nb-NO" sz="1200" err="1">
                <a:solidFill>
                  <a:srgbClr val="FF0000"/>
                </a:solidFill>
              </a:rPr>
              <a:t>executed</a:t>
            </a:r>
            <a:r>
              <a:rPr lang="nb-NO" sz="1200">
                <a:solidFill>
                  <a:srgbClr val="FF0000"/>
                </a:solidFill>
              </a:rPr>
              <a:t> </a:t>
            </a:r>
            <a:r>
              <a:rPr lang="nb-NO" sz="1200" err="1">
                <a:solidFill>
                  <a:srgbClr val="FF0000"/>
                </a:solidFill>
              </a:rPr>
              <a:t>before</a:t>
            </a:r>
            <a:r>
              <a:rPr lang="nb-NO" sz="1200">
                <a:solidFill>
                  <a:srgbClr val="FF0000"/>
                </a:solidFill>
              </a:rPr>
              <a:t> 1 </a:t>
            </a:r>
            <a:r>
              <a:rPr lang="nb-NO" sz="1200" err="1">
                <a:solidFill>
                  <a:srgbClr val="FF0000"/>
                </a:solidFill>
              </a:rPr>
              <a:t>January</a:t>
            </a:r>
            <a:r>
              <a:rPr lang="nb-NO" sz="1200">
                <a:solidFill>
                  <a:srgbClr val="FF0000"/>
                </a:solidFill>
              </a:rPr>
              <a:t> 2021. </a:t>
            </a:r>
          </a:p>
          <a:p>
            <a:pPr marL="287655" indent="-287655"/>
            <a:r>
              <a:rPr lang="en-US" sz="1200" dirty="0">
                <a:solidFill>
                  <a:srgbClr val="FF0000"/>
                </a:solidFill>
              </a:rPr>
              <a:t>Full disclosure of the original contract that is being amended is required, including previous amendments.</a:t>
            </a:r>
          </a:p>
          <a:p>
            <a:pPr marL="287655" indent="-287655"/>
            <a:r>
              <a:rPr lang="en-US" sz="1200" dirty="0">
                <a:solidFill>
                  <a:srgbClr val="FF0000"/>
                </a:solidFill>
              </a:rPr>
              <a:t> If there are concerns about disclosing terms from previous versions of the contract that are no longer active, the parties could opt to restate the terms in an updated version of the contract</a:t>
            </a:r>
          </a:p>
          <a:p>
            <a:pPr marL="287655" indent="-287655"/>
            <a:r>
              <a:rPr lang="en-US" sz="1200" dirty="0">
                <a:solidFill>
                  <a:srgbClr val="FF0000"/>
                </a:solidFill>
              </a:rPr>
              <a:t>If disclosure of full contracts would entail disclosure of confidential provisions entered into before 1 January 2021, MSGs could ask the parties to the contract to execute waivers on confidentiality</a:t>
            </a:r>
            <a:endParaRPr lang="nb-NO" sz="1200">
              <a:solidFill>
                <a:srgbClr val="FF0000"/>
              </a:solidFill>
            </a:endParaRPr>
          </a:p>
          <a:p>
            <a:pPr marL="287655" indent="-287655"/>
            <a:endParaRPr lang="nb-NO"/>
          </a:p>
          <a:p>
            <a:endParaRPr lang="x-none"/>
          </a:p>
        </p:txBody>
      </p:sp>
      <p:sp>
        <p:nvSpPr>
          <p:cNvPr id="4" name="Slide Number Placeholder 3"/>
          <p:cNvSpPr>
            <a:spLocks noGrp="1"/>
          </p:cNvSpPr>
          <p:nvPr>
            <p:ph type="sldNum" sz="quarter" idx="5"/>
          </p:nvPr>
        </p:nvSpPr>
        <p:spPr/>
        <p:txBody>
          <a:bodyPr/>
          <a:lstStyle/>
          <a:p>
            <a:fld id="{AF0F0302-BE9E-8A47-8FBA-EF4A5D6A0C17}" type="slidenum">
              <a:rPr lang="nb-NO" smtClean="0"/>
              <a:t>13</a:t>
            </a:fld>
            <a:endParaRPr lang="nb-NO"/>
          </a:p>
        </p:txBody>
      </p:sp>
    </p:spTree>
    <p:extLst>
      <p:ext uri="{BB962C8B-B14F-4D97-AF65-F5344CB8AC3E}">
        <p14:creationId xmlns:p14="http://schemas.microsoft.com/office/powerpoint/2010/main" val="3374037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challenges above are from the findings of the 2022. The challenges remained the same based on the 2020 stocktake findings</a:t>
            </a:r>
          </a:p>
          <a:p>
            <a:endParaRPr lang="en-GB" dirty="0"/>
          </a:p>
          <a:p>
            <a:r>
              <a:rPr lang="en-GB" dirty="0"/>
              <a:t>2024 stocktake to commence in June </a:t>
            </a:r>
          </a:p>
          <a:p>
            <a:pPr marL="0" indent="0">
              <a:buFont typeface="Arial" panose="020B0604020202020204" pitchFamily="34" charset="0"/>
              <a:buNone/>
            </a:pPr>
            <a:endParaRPr lang="x-none"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15</a:t>
            </a:fld>
            <a:endParaRPr lang="nb-NO"/>
          </a:p>
        </p:txBody>
      </p:sp>
    </p:spTree>
    <p:extLst>
      <p:ext uri="{BB962C8B-B14F-4D97-AF65-F5344CB8AC3E}">
        <p14:creationId xmlns:p14="http://schemas.microsoft.com/office/powerpoint/2010/main" val="4164171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1">
    <p:bg>
      <p:bgPr>
        <a:solidFill>
          <a:srgbClr val="FAEDBC">
            <a:alpha val="9804"/>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3F0F2-071C-84FB-04B9-CB0477BF93A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756236" y="-1"/>
            <a:ext cx="10287001" cy="6858001"/>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3261" y="0"/>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a:stretch>
            <a:fillRect/>
          </a:stretch>
        </p:blipFill>
        <p:spPr>
          <a:xfrm>
            <a:off x="643435" y="5825339"/>
            <a:ext cx="1495765" cy="673730"/>
          </a:xfrm>
          <a:prstGeom prst="rect">
            <a:avLst/>
          </a:prstGeom>
        </p:spPr>
      </p:pic>
      <p:sp>
        <p:nvSpPr>
          <p:cNvPr id="20" name="Rectangle 19">
            <a:extLst>
              <a:ext uri="{FF2B5EF4-FFF2-40B4-BE49-F238E27FC236}">
                <a16:creationId xmlns:a16="http://schemas.microsoft.com/office/drawing/2014/main" id="{53A550BA-8BB3-0B42-A64B-40FACC84A7ED}"/>
              </a:ext>
            </a:extLst>
          </p:cNvPr>
          <p:cNvSpPr/>
          <p:nvPr userDrawn="1"/>
        </p:nvSpPr>
        <p:spPr>
          <a:xfrm>
            <a:off x="3261"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B4D7E56E-AC71-8A46-B53B-A5A57D0F79E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48D247A-8C6F-0345-88AD-11EBA9482B87}"/>
              </a:ext>
            </a:extLst>
          </p:cNvPr>
          <p:cNvSpPr/>
          <p:nvPr userDrawn="1"/>
        </p:nvSpPr>
        <p:spPr>
          <a:xfrm>
            <a:off x="725292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63B7248B-D2AB-ED4D-8101-FF105C167BE7}"/>
              </a:ext>
            </a:extLst>
          </p:cNvPr>
          <p:cNvSpPr/>
          <p:nvPr userDrawn="1"/>
        </p:nvSpPr>
        <p:spPr>
          <a:xfrm>
            <a:off x="11870888"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dirty="0">
                <a:solidFill>
                  <a:srgbClr val="FFFFFF"/>
                </a:solidFill>
                <a:effectLst/>
                <a:latin typeface="+mj-lt"/>
                <a:ea typeface="+mn-ea"/>
                <a:cs typeface="+mn-cs"/>
              </a:rPr>
              <a:t>The global standard for the good governance of oil, gas and mineral resources.</a:t>
            </a:r>
            <a:endParaRPr lang="en-GB" sz="2000" b="0" i="0" noProof="0" dirty="0">
              <a:solidFill>
                <a:srgbClr val="FFFFFF"/>
              </a:solidFill>
              <a:latin typeface="+mj-lt"/>
            </a:endParaRPr>
          </a:p>
        </p:txBody>
      </p:sp>
    </p:spTree>
    <p:extLst>
      <p:ext uri="{BB962C8B-B14F-4D97-AF65-F5344CB8AC3E}">
        <p14:creationId xmlns:p14="http://schemas.microsoft.com/office/powerpoint/2010/main" val="322432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tel og 2-spalte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1" y="2019792"/>
            <a:ext cx="5349279" cy="3581400"/>
          </a:xfrm>
        </p:spPr>
        <p:txBody>
          <a:bodyPr/>
          <a:lstStyle/>
          <a:p>
            <a:pPr lvl="0"/>
            <a:r>
              <a:rPr lang="en-GB"/>
              <a:t>Click to edit Master text styles</a:t>
            </a:r>
          </a:p>
        </p:txBody>
      </p:sp>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dirty="0"/>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dirty="0"/>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dirty="0"/>
          </a:p>
        </p:txBody>
      </p:sp>
      <p:sp>
        <p:nvSpPr>
          <p:cNvPr id="12" name="Content Placeholder 2">
            <a:extLst>
              <a:ext uri="{FF2B5EF4-FFF2-40B4-BE49-F238E27FC236}">
                <a16:creationId xmlns:a16="http://schemas.microsoft.com/office/drawing/2014/main" id="{5BF9C66D-8089-0746-B8A4-495F8E5FB85B}"/>
              </a:ext>
            </a:extLst>
          </p:cNvPr>
          <p:cNvSpPr>
            <a:spLocks noGrp="1"/>
          </p:cNvSpPr>
          <p:nvPr>
            <p:ph idx="10"/>
          </p:nvPr>
        </p:nvSpPr>
        <p:spPr>
          <a:xfrm>
            <a:off x="6212341" y="2019792"/>
            <a:ext cx="5336224" cy="3581400"/>
          </a:xfrm>
        </p:spPr>
        <p:txBody>
          <a:bodyPr/>
          <a:lstStyle/>
          <a:p>
            <a:pPr lvl="0"/>
            <a:r>
              <a:rPr lang="en-GB"/>
              <a:t>Click to edit Master text styles</a:t>
            </a:r>
          </a:p>
        </p:txBody>
      </p:sp>
      <p:pic>
        <p:nvPicPr>
          <p:cNvPr id="15" name="Picture 14">
            <a:extLst>
              <a:ext uri="{FF2B5EF4-FFF2-40B4-BE49-F238E27FC236}">
                <a16:creationId xmlns:a16="http://schemas.microsoft.com/office/drawing/2014/main" id="{3DB9E97A-427D-294B-8CC9-7542F3794D5A}"/>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17" name="Rectangle 16">
            <a:extLst>
              <a:ext uri="{FF2B5EF4-FFF2-40B4-BE49-F238E27FC236}">
                <a16:creationId xmlns:a16="http://schemas.microsoft.com/office/drawing/2014/main" id="{A5934582-449C-A148-BDAE-61909D5B5E12}"/>
              </a:ext>
            </a:extLst>
          </p:cNvPr>
          <p:cNvSpPr/>
          <p:nvPr userDrawn="1"/>
        </p:nvSpPr>
        <p:spPr>
          <a:xfrm rot="10800000">
            <a:off x="9214778"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54616DA5-BD52-274B-9153-B2B3662CBC1B}"/>
              </a:ext>
            </a:extLst>
          </p:cNvPr>
          <p:cNvSpPr/>
          <p:nvPr userDrawn="1"/>
        </p:nvSpPr>
        <p:spPr>
          <a:xfrm rot="10800000">
            <a:off x="11870888"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AD040E1-F8FE-A740-A085-8E23C694EFF2}"/>
              </a:ext>
            </a:extLst>
          </p:cNvPr>
          <p:cNvSpPr/>
          <p:nvPr userDrawn="1"/>
        </p:nvSpPr>
        <p:spPr>
          <a:xfrm rot="10800000">
            <a:off x="0"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E9D7A923-9D2B-5F40-8C62-9B40955AFD66}"/>
              </a:ext>
            </a:extLst>
          </p:cNvPr>
          <p:cNvSpPr/>
          <p:nvPr userDrawn="1"/>
        </p:nvSpPr>
        <p:spPr>
          <a:xfrm rot="10800000">
            <a:off x="430803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820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tel og innhold">
    <p:bg>
      <p:bgPr>
        <a:solidFill>
          <a:srgbClr val="FFFFFF"/>
        </a:solidFill>
        <a:effectLst/>
      </p:bgPr>
    </p:bg>
    <p:spTree>
      <p:nvGrpSpPr>
        <p:cNvPr id="1" name=""/>
        <p:cNvGrpSpPr/>
        <p:nvPr/>
      </p:nvGrpSpPr>
      <p:grpSpPr>
        <a:xfrm>
          <a:off x="0" y="0"/>
          <a:ext cx="0" cy="0"/>
          <a:chOff x="0" y="0"/>
          <a:chExt cx="0" cy="0"/>
        </a:xfrm>
      </p:grpSpPr>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81886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tel og innhold">
    <p:bg>
      <p:bgPr>
        <a:solidFill>
          <a:srgbClr val="FFFFFF"/>
        </a:solid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8B0B10B0-4594-B242-A30B-AA4A58E639BA}"/>
              </a:ext>
            </a:extLst>
          </p:cNvPr>
          <p:cNvSpPr/>
          <p:nvPr userDrawn="1"/>
        </p:nvSpPr>
        <p:spPr>
          <a:xfrm>
            <a:off x="10887" y="0"/>
            <a:ext cx="12191999" cy="6858000"/>
          </a:xfrm>
          <a:prstGeom prst="rect">
            <a:avLst/>
          </a:prstGeom>
          <a:gradFill>
            <a:gsLst>
              <a:gs pos="0">
                <a:srgbClr val="165B89">
                  <a:alpha val="90000"/>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Picture 7">
            <a:extLst>
              <a:ext uri="{FF2B5EF4-FFF2-40B4-BE49-F238E27FC236}">
                <a16:creationId xmlns:a16="http://schemas.microsoft.com/office/drawing/2014/main" id="{7C25C8FC-A7C2-AA46-A1E0-0406475D188D}"/>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21" name="Rectangle 10">
            <a:extLst>
              <a:ext uri="{FF2B5EF4-FFF2-40B4-BE49-F238E27FC236}">
                <a16:creationId xmlns:a16="http://schemas.microsoft.com/office/drawing/2014/main" id="{41E2E8A4-CB22-7142-8F74-F8FBD66CCDFA}"/>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12">
            <a:extLst>
              <a:ext uri="{FF2B5EF4-FFF2-40B4-BE49-F238E27FC236}">
                <a16:creationId xmlns:a16="http://schemas.microsoft.com/office/drawing/2014/main" id="{8912EACA-5C97-D24F-81B5-12CB6086A0D1}"/>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13">
            <a:extLst>
              <a:ext uri="{FF2B5EF4-FFF2-40B4-BE49-F238E27FC236}">
                <a16:creationId xmlns:a16="http://schemas.microsoft.com/office/drawing/2014/main" id="{7169053A-218D-D14B-82C7-6DBC45C600B0}"/>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14">
            <a:extLst>
              <a:ext uri="{FF2B5EF4-FFF2-40B4-BE49-F238E27FC236}">
                <a16:creationId xmlns:a16="http://schemas.microsoft.com/office/drawing/2014/main" id="{DC59BF02-48F2-FC4E-8066-33BC621DE77C}"/>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15">
            <a:extLst>
              <a:ext uri="{FF2B5EF4-FFF2-40B4-BE49-F238E27FC236}">
                <a16:creationId xmlns:a16="http://schemas.microsoft.com/office/drawing/2014/main" id="{CF3B2062-9F54-2140-A66F-11E1014B4B52}"/>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17">
            <a:extLst>
              <a:ext uri="{FF2B5EF4-FFF2-40B4-BE49-F238E27FC236}">
                <a16:creationId xmlns:a16="http://schemas.microsoft.com/office/drawing/2014/main" id="{8521A50A-A709-5A43-949F-0FE17BE3DE58}"/>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ctangle 18">
            <a:extLst>
              <a:ext uri="{FF2B5EF4-FFF2-40B4-BE49-F238E27FC236}">
                <a16:creationId xmlns:a16="http://schemas.microsoft.com/office/drawing/2014/main" id="{39C69104-D01D-F14B-AF17-92AD971CED07}"/>
              </a:ext>
            </a:extLst>
          </p:cNvPr>
          <p:cNvSpPr/>
          <p:nvPr userDrawn="1"/>
        </p:nvSpPr>
        <p:spPr>
          <a:xfrm rot="10800000">
            <a:off x="11881774" y="54954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94869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tel og innhold">
    <p:bg>
      <p:bgPr>
        <a:gradFill>
          <a:gsLst>
            <a:gs pos="0">
              <a:srgbClr val="F6A70A"/>
            </a:gs>
            <a:gs pos="100000">
              <a:srgbClr val="F6A70A">
                <a:alpha val="6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386ECBC-C7C3-1341-B043-F1716F047202}"/>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D5CCF850-7C43-D348-8905-4C010A30BB35}"/>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D5B582B-8CC5-9A48-A187-76EA0BBBC04D}"/>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22997BC9-6867-A34E-A786-A52F8C222B0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C7526EC4-917D-D548-8A65-11892014778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32122A4-C6CD-634E-949C-05BC5DD1536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8080296F-2C04-7F4D-8950-600E9AC8C63C}"/>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3CCC923F-8D4E-E445-B988-42626CD04CA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40030D7E-3905-BC42-97AC-B9829203042A}"/>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05C8ED67-7D9A-ED44-8223-236EE4D19E20}"/>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6618EB33-0A75-3A4A-B109-C02D37D5DEB3}"/>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75047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tel og innhold">
    <p:bg>
      <p:bgPr>
        <a:gradFill>
          <a:gsLst>
            <a:gs pos="0">
              <a:srgbClr val="2B8636"/>
            </a:gs>
            <a:gs pos="100000">
              <a:srgbClr val="89AA2E">
                <a:alpha val="8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F8A1702-EB3B-6C41-892C-1DDA8568BA92}"/>
              </a:ext>
            </a:extLst>
          </p:cNvPr>
          <p:cNvSpPr>
            <a:spLocks noGrp="1"/>
          </p:cNvSpPr>
          <p:nvPr>
            <p:ph type="body" sz="quarter" idx="15" hasCustomPrompt="1"/>
          </p:nvPr>
        </p:nvSpPr>
        <p:spPr>
          <a:xfrm>
            <a:off x="643435" y="3056502"/>
            <a:ext cx="10665218"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C6EDD975-2603-2042-A253-1F1147E3D67A}"/>
              </a:ext>
            </a:extLst>
          </p:cNvPr>
          <p:cNvSpPr>
            <a:spLocks noGrp="1"/>
          </p:cNvSpPr>
          <p:nvPr>
            <p:ph type="subTitle" idx="1"/>
          </p:nvPr>
        </p:nvSpPr>
        <p:spPr>
          <a:xfrm>
            <a:off x="643435" y="3886159"/>
            <a:ext cx="10665218"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2CD4446C-151C-3B4F-870B-48CF87460B35}"/>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EFBCFEA4-C757-3149-8B4F-01C948142529}"/>
              </a:ext>
            </a:extLst>
          </p:cNvPr>
          <p:cNvSpPr/>
          <p:nvPr userDrawn="1"/>
        </p:nvSpPr>
        <p:spPr>
          <a:xfrm>
            <a:off x="6031803" y="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36469FF-800C-EE47-8166-9F60C0567EA3}"/>
              </a:ext>
            </a:extLst>
          </p:cNvPr>
          <p:cNvSpPr/>
          <p:nvPr userDrawn="1"/>
        </p:nvSpPr>
        <p:spPr>
          <a:xfrm>
            <a:off x="10987541" y="45926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86F0583-0F99-0944-9919-27F7C4990977}"/>
              </a:ext>
            </a:extLst>
          </p:cNvPr>
          <p:cNvSpPr/>
          <p:nvPr userDrawn="1"/>
        </p:nvSpPr>
        <p:spPr>
          <a:xfrm>
            <a:off x="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5CBEFAD-B213-5041-8C81-59B586F04A19}"/>
              </a:ext>
            </a:extLst>
          </p:cNvPr>
          <p:cNvSpPr/>
          <p:nvPr userDrawn="1"/>
        </p:nvSpPr>
        <p:spPr>
          <a:xfrm>
            <a:off x="3501261"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E3719D7-BF86-6241-BACF-F33B44F0CD20}"/>
              </a:ext>
            </a:extLst>
          </p:cNvPr>
          <p:cNvSpPr/>
          <p:nvPr userDrawn="1"/>
        </p:nvSpPr>
        <p:spPr>
          <a:xfrm rot="10800000">
            <a:off x="11308653"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C64F7A9D-C767-B74B-98D3-DD63B07EBD14}"/>
              </a:ext>
            </a:extLst>
          </p:cNvPr>
          <p:cNvSpPr/>
          <p:nvPr userDrawn="1"/>
        </p:nvSpPr>
        <p:spPr>
          <a:xfrm rot="10800000">
            <a:off x="437568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24CD40C-BB5D-7E42-9679-DA118B2BCC94}"/>
              </a:ext>
            </a:extLst>
          </p:cNvPr>
          <p:cNvSpPr/>
          <p:nvPr userDrawn="1"/>
        </p:nvSpPr>
        <p:spPr>
          <a:xfrm rot="10800000">
            <a:off x="6096000"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1D9119-753A-FE41-8767-645656A5395B}"/>
              </a:ext>
            </a:extLst>
          </p:cNvPr>
          <p:cNvSpPr/>
          <p:nvPr userDrawn="1"/>
        </p:nvSpPr>
        <p:spPr>
          <a:xfrm rot="10800000">
            <a:off x="85942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564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tel og innhold">
    <p:bg>
      <p:bgPr>
        <a:gradFill>
          <a:gsLst>
            <a:gs pos="0">
              <a:srgbClr val="D24228"/>
            </a:gs>
            <a:gs pos="100000">
              <a:srgbClr val="E17980">
                <a:alpha val="9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26114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tel og innhold">
    <p:bg>
      <p:bgPr>
        <a:gradFill>
          <a:gsLst>
            <a:gs pos="0">
              <a:srgbClr val="6D5339"/>
            </a:gs>
            <a:gs pos="100000">
              <a:srgbClr val="EBCB9F"/>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6658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p:bg>
      <p:bgPr>
        <a:solidFill>
          <a:srgbClr val="FFFFFF">
            <a:alpha val="9804"/>
          </a:srgbClr>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958BBD-B190-9446-927B-1BAEDF8B5597}"/>
              </a:ext>
            </a:extLst>
          </p:cNvPr>
          <p:cNvSpPr>
            <a:spLocks noGrp="1"/>
          </p:cNvSpPr>
          <p:nvPr>
            <p:ph type="pic" sz="quarter" idx="10"/>
          </p:nvPr>
        </p:nvSpPr>
        <p:spPr>
          <a:xfrm>
            <a:off x="0" y="0"/>
            <a:ext cx="12192000" cy="6858000"/>
          </a:xfrm>
        </p:spPr>
        <p:txBody>
          <a:bodyPr>
            <a:normAutofit/>
          </a:bodyPr>
          <a:lstStyle>
            <a:lvl1pPr algn="ctr">
              <a:defRPr sz="4000"/>
            </a:lvl1pPr>
          </a:lstStyle>
          <a:p>
            <a:r>
              <a:rPr lang="en-GB" dirty="0"/>
              <a:t>Click icon to add picture</a:t>
            </a:r>
            <a:endParaRPr lang="en-US" dirty="0"/>
          </a:p>
        </p:txBody>
      </p:sp>
      <p:sp>
        <p:nvSpPr>
          <p:cNvPr id="8" name="Date Placeholder 3">
            <a:extLst>
              <a:ext uri="{FF2B5EF4-FFF2-40B4-BE49-F238E27FC236}">
                <a16:creationId xmlns:a16="http://schemas.microsoft.com/office/drawing/2014/main" id="{EAD2D80E-82C1-0B48-8D77-32CD386077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dirty="0"/>
          </a:p>
        </p:txBody>
      </p:sp>
      <p:sp>
        <p:nvSpPr>
          <p:cNvPr id="9" name="Footer Placeholder 4">
            <a:extLst>
              <a:ext uri="{FF2B5EF4-FFF2-40B4-BE49-F238E27FC236}">
                <a16:creationId xmlns:a16="http://schemas.microsoft.com/office/drawing/2014/main" id="{66100030-06ED-984B-A9AE-B26E0F75C090}"/>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dirty="0"/>
          </a:p>
        </p:txBody>
      </p:sp>
      <p:sp>
        <p:nvSpPr>
          <p:cNvPr id="10" name="Slide Number Placeholder 5">
            <a:extLst>
              <a:ext uri="{FF2B5EF4-FFF2-40B4-BE49-F238E27FC236}">
                <a16:creationId xmlns:a16="http://schemas.microsoft.com/office/drawing/2014/main" id="{62C9BB57-B5BB-C048-80CA-2112B66022D2}"/>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Tittellysbilde">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326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79ACA503-FA50-E445-9979-B383A80BFCEF}"/>
              </a:ext>
            </a:extLst>
          </p:cNvPr>
          <p:cNvSpPr/>
          <p:nvPr userDrawn="1"/>
        </p:nvSpPr>
        <p:spPr>
          <a:xfrm rot="10800000">
            <a:off x="11308653" y="623091"/>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0669852-B41A-EA49-8723-7F8F2F1FFD84}"/>
              </a:ext>
            </a:extLst>
          </p:cNvPr>
          <p:cNvSpPr/>
          <p:nvPr userDrawn="1"/>
        </p:nvSpPr>
        <p:spPr>
          <a:xfrm rot="10800000">
            <a:off x="8385859" y="108235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5295C02D-3CAA-D14E-A886-46F0B60F613D}"/>
              </a:ext>
            </a:extLst>
          </p:cNvPr>
          <p:cNvSpPr/>
          <p:nvPr userDrawn="1"/>
        </p:nvSpPr>
        <p:spPr>
          <a:xfrm rot="10800000">
            <a:off x="2028699" y="0"/>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CAEDCF2E-966E-A940-AD9C-7E7752364C00}"/>
              </a:ext>
            </a:extLst>
          </p:cNvPr>
          <p:cNvSpPr/>
          <p:nvPr userDrawn="1"/>
        </p:nvSpPr>
        <p:spPr>
          <a:xfrm rot="10800000">
            <a:off x="5028862" y="-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Tree>
    <p:extLst>
      <p:ext uri="{BB962C8B-B14F-4D97-AF65-F5344CB8AC3E}">
        <p14:creationId xmlns:p14="http://schemas.microsoft.com/office/powerpoint/2010/main" val="1332992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49AE6F-E19C-A941-AFAF-9A6AD40CEF82}"/>
              </a:ext>
            </a:extLst>
          </p:cNvPr>
          <p:cNvSpPr/>
          <p:nvPr userDrawn="1"/>
        </p:nvSpPr>
        <p:spPr>
          <a:xfrm>
            <a:off x="0" y="459260"/>
            <a:ext cx="883347" cy="280207"/>
          </a:xfrm>
          <a:prstGeom prst="rect">
            <a:avLst/>
          </a:prstGeom>
          <a:solidFill>
            <a:srgbClr val="009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0DC020A5-4687-B34F-9A8C-86567B4C9A9A}"/>
              </a:ext>
            </a:extLst>
          </p:cNvPr>
          <p:cNvSpPr/>
          <p:nvPr userDrawn="1"/>
        </p:nvSpPr>
        <p:spPr>
          <a:xfrm>
            <a:off x="8090434"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6447FAB2-898D-7949-B255-53D40E4BE1E2}"/>
              </a:ext>
            </a:extLst>
          </p:cNvPr>
          <p:cNvSpPr/>
          <p:nvPr userDrawn="1"/>
        </p:nvSpPr>
        <p:spPr>
          <a:xfrm>
            <a:off x="11313170" y="1082351"/>
            <a:ext cx="878830" cy="280207"/>
          </a:xfrm>
          <a:prstGeom prst="rect">
            <a:avLst/>
          </a:prstGeom>
          <a:solidFill>
            <a:srgbClr val="002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35EC463A-E2A6-5944-82A5-DEAB1D87A9D8}"/>
              </a:ext>
            </a:extLst>
          </p:cNvPr>
          <p:cNvSpPr/>
          <p:nvPr userDrawn="1"/>
        </p:nvSpPr>
        <p:spPr>
          <a:xfrm>
            <a:off x="5870234" y="1077544"/>
            <a:ext cx="321112" cy="280207"/>
          </a:xfrm>
          <a:prstGeom prst="rect">
            <a:avLst/>
          </a:prstGeom>
          <a:solidFill>
            <a:srgbClr val="005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tekst 8">
            <a:extLst>
              <a:ext uri="{FF2B5EF4-FFF2-40B4-BE49-F238E27FC236}">
                <a16:creationId xmlns:a16="http://schemas.microsoft.com/office/drawing/2014/main" id="{7B15DB75-8F7F-7347-B7EE-37CBE3ABD8A2}"/>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002157"/>
                </a:solidFill>
                <a:latin typeface="Franklin Gothic Demi" panose="020B0603020102020204" pitchFamily="34" charset="0"/>
              </a:defRPr>
            </a:lvl1pPr>
          </a:lstStyle>
          <a:p>
            <a:r>
              <a:rPr lang="en-US"/>
              <a:t>Thank you!</a:t>
            </a:r>
          </a:p>
        </p:txBody>
      </p:sp>
      <p:sp>
        <p:nvSpPr>
          <p:cNvPr id="12" name="TextBox 11">
            <a:extLst>
              <a:ext uri="{FF2B5EF4-FFF2-40B4-BE49-F238E27FC236}">
                <a16:creationId xmlns:a16="http://schemas.microsoft.com/office/drawing/2014/main" id="{6F6104C9-D1B6-8544-9499-7875078E02A9}"/>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002157"/>
                </a:solidFill>
              </a:rPr>
              <a:t>www.eiti.org</a:t>
            </a:r>
            <a:endParaRPr lang="nb-NO" sz="1400">
              <a:solidFill>
                <a:srgbClr val="002157"/>
              </a:solidFill>
            </a:endParaRPr>
          </a:p>
          <a:p>
            <a:r>
              <a:rPr lang="nb-NO" sz="1400">
                <a:solidFill>
                  <a:srgbClr val="002157"/>
                </a:solidFill>
              </a:rPr>
              <a:t>@</a:t>
            </a:r>
            <a:r>
              <a:rPr lang="nb-NO" sz="1400" err="1">
                <a:solidFill>
                  <a:srgbClr val="002157"/>
                </a:solidFill>
              </a:rPr>
              <a:t>EITIorg</a:t>
            </a:r>
            <a:endParaRPr lang="nb-NO" sz="1400">
              <a:solidFill>
                <a:srgbClr val="002157"/>
              </a:solidFill>
            </a:endParaRPr>
          </a:p>
        </p:txBody>
      </p:sp>
      <p:pic>
        <p:nvPicPr>
          <p:cNvPr id="15" name="Picture 14">
            <a:extLst>
              <a:ext uri="{FF2B5EF4-FFF2-40B4-BE49-F238E27FC236}">
                <a16:creationId xmlns:a16="http://schemas.microsoft.com/office/drawing/2014/main" id="{3F2167BE-9890-394A-B6BD-227F130B0304}"/>
              </a:ext>
            </a:extLst>
          </p:cNvPr>
          <p:cNvPicPr>
            <a:picLocks noChangeAspect="1"/>
          </p:cNvPicPr>
          <p:nvPr userDrawn="1"/>
        </p:nvPicPr>
        <p:blipFill>
          <a:blip r:embed="rId2"/>
          <a:stretch>
            <a:fillRect/>
          </a:stretch>
        </p:blipFill>
        <p:spPr>
          <a:xfrm>
            <a:off x="486196" y="2183849"/>
            <a:ext cx="2882037" cy="1853321"/>
          </a:xfrm>
          <a:prstGeom prst="rect">
            <a:avLst/>
          </a:prstGeom>
        </p:spPr>
      </p:pic>
    </p:spTree>
    <p:extLst>
      <p:ext uri="{BB962C8B-B14F-4D97-AF65-F5344CB8AC3E}">
        <p14:creationId xmlns:p14="http://schemas.microsoft.com/office/powerpoint/2010/main" val="2280200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1_pictur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ilde 7">
            <a:extLst>
              <a:ext uri="{FF2B5EF4-FFF2-40B4-BE49-F238E27FC236}">
                <a16:creationId xmlns:a16="http://schemas.microsoft.com/office/drawing/2014/main" id="{4F2049E2-5D62-9F41-ACD6-231A22C20DCD}"/>
              </a:ext>
            </a:extLst>
          </p:cNvPr>
          <p:cNvSpPr>
            <a:spLocks noGrp="1"/>
          </p:cNvSpPr>
          <p:nvPr>
            <p:ph type="pic" sz="quarter" idx="14"/>
          </p:nvPr>
        </p:nvSpPr>
        <p:spPr>
          <a:xfrm>
            <a:off x="6096000" y="0"/>
            <a:ext cx="6096000" cy="6857999"/>
          </a:xfrm>
        </p:spPr>
        <p:txBody>
          <a:bodyPr/>
          <a:lstStyle/>
          <a:p>
            <a:r>
              <a:rPr lang="en-GB" dirty="0"/>
              <a:t>Click icon to add picture</a:t>
            </a:r>
            <a:endParaRPr lang="en-US" dirty="0"/>
          </a:p>
        </p:txBody>
      </p:sp>
      <p:sp>
        <p:nvSpPr>
          <p:cNvPr id="11" name="Subtitle 2">
            <a:extLst>
              <a:ext uri="{FF2B5EF4-FFF2-40B4-BE49-F238E27FC236}">
                <a16:creationId xmlns:a16="http://schemas.microsoft.com/office/drawing/2014/main" id="{F978CED7-1B95-B54B-967E-5A9C799EA0EE}"/>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Plassholder for tekst 8">
            <a:extLst>
              <a:ext uri="{FF2B5EF4-FFF2-40B4-BE49-F238E27FC236}">
                <a16:creationId xmlns:a16="http://schemas.microsoft.com/office/drawing/2014/main" id="{913D38AA-ACB5-4C42-9C8B-E6188D4EBB8A}"/>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9" name="Picture 18">
            <a:extLst>
              <a:ext uri="{FF2B5EF4-FFF2-40B4-BE49-F238E27FC236}">
                <a16:creationId xmlns:a16="http://schemas.microsoft.com/office/drawing/2014/main" id="{CC5F0900-427D-C54E-8B7E-FE2A4DF859EF}"/>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F01A58E3-4FEB-7F4F-BE0F-B059D67E39B7}"/>
              </a:ext>
            </a:extLst>
          </p:cNvPr>
          <p:cNvSpPr/>
          <p:nvPr userDrawn="1"/>
        </p:nvSpPr>
        <p:spPr>
          <a:xfrm>
            <a:off x="643435"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6F489C5E-01B9-A44F-8C09-25A33D507AB2}"/>
              </a:ext>
            </a:extLst>
          </p:cNvPr>
          <p:cNvSpPr/>
          <p:nvPr userDrawn="1"/>
        </p:nvSpPr>
        <p:spPr>
          <a:xfrm>
            <a:off x="4074728"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945A21D7-8597-D64F-803E-53A5D42A29C3}"/>
              </a:ext>
            </a:extLst>
          </p:cNvPr>
          <p:cNvSpPr/>
          <p:nvPr userDrawn="1"/>
        </p:nvSpPr>
        <p:spPr>
          <a:xfrm>
            <a:off x="521717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5D850B22-B830-B747-B47D-4A978996033B}"/>
              </a:ext>
            </a:extLst>
          </p:cNvPr>
          <p:cNvSpPr/>
          <p:nvPr userDrawn="1"/>
        </p:nvSpPr>
        <p:spPr>
          <a:xfrm>
            <a:off x="2287473"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199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38461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223351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start 7">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dirty="0"/>
              <a:t>Click icon to add picture</a:t>
            </a:r>
            <a:endParaRPr lang="en-US" dirty="0"/>
          </a:p>
        </p:txBody>
      </p:sp>
    </p:spTree>
    <p:extLst>
      <p:ext uri="{BB962C8B-B14F-4D97-AF65-F5344CB8AC3E}">
        <p14:creationId xmlns:p14="http://schemas.microsoft.com/office/powerpoint/2010/main" val="4274742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start 5">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dirty="0"/>
              <a:t>Click icon to add picture</a:t>
            </a:r>
            <a:endParaRPr lang="en-US" dirty="0"/>
          </a:p>
        </p:txBody>
      </p:sp>
    </p:spTree>
    <p:extLst>
      <p:ext uri="{BB962C8B-B14F-4D97-AF65-F5344CB8AC3E}">
        <p14:creationId xmlns:p14="http://schemas.microsoft.com/office/powerpoint/2010/main" val="3527462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5">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dirty="0"/>
              <a:t>Click icon to add picture</a:t>
            </a:r>
            <a:endParaRPr lang="en-US" dirty="0"/>
          </a:p>
        </p:txBody>
      </p:sp>
    </p:spTree>
    <p:extLst>
      <p:ext uri="{BB962C8B-B14F-4D97-AF65-F5344CB8AC3E}">
        <p14:creationId xmlns:p14="http://schemas.microsoft.com/office/powerpoint/2010/main" val="78847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ase study 5">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566606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4">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dirty="0"/>
              <a:t>Click icon to add picture</a:t>
            </a:r>
            <a:endParaRPr lang="en-US" dirty="0"/>
          </a:p>
        </p:txBody>
      </p:sp>
    </p:spTree>
    <p:extLst>
      <p:ext uri="{BB962C8B-B14F-4D97-AF65-F5344CB8AC3E}">
        <p14:creationId xmlns:p14="http://schemas.microsoft.com/office/powerpoint/2010/main" val="1003516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7">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dirty="0"/>
              <a:t>Click icon to add picture</a:t>
            </a:r>
            <a:endParaRPr lang="en-US" dirty="0"/>
          </a:p>
        </p:txBody>
      </p:sp>
    </p:spTree>
    <p:extLst>
      <p:ext uri="{BB962C8B-B14F-4D97-AF65-F5344CB8AC3E}">
        <p14:creationId xmlns:p14="http://schemas.microsoft.com/office/powerpoint/2010/main" val="1901404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3">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dirty="0"/>
              <a:t>Click icon to add picture</a:t>
            </a:r>
            <a:endParaRPr lang="en-US" dirty="0"/>
          </a:p>
        </p:txBody>
      </p:sp>
    </p:spTree>
    <p:extLst>
      <p:ext uri="{BB962C8B-B14F-4D97-AF65-F5344CB8AC3E}">
        <p14:creationId xmlns:p14="http://schemas.microsoft.com/office/powerpoint/2010/main" val="1521077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start 3">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dirty="0"/>
              <a:t>Click icon to add picture</a:t>
            </a:r>
            <a:endParaRPr lang="en-US" dirty="0"/>
          </a:p>
        </p:txBody>
      </p:sp>
    </p:spTree>
    <p:extLst>
      <p:ext uri="{BB962C8B-B14F-4D97-AF65-F5344CB8AC3E}">
        <p14:creationId xmlns:p14="http://schemas.microsoft.com/office/powerpoint/2010/main" val="2426425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Picture 5">
            <a:extLst>
              <a:ext uri="{FF2B5EF4-FFF2-40B4-BE49-F238E27FC236}">
                <a16:creationId xmlns:a16="http://schemas.microsoft.com/office/drawing/2014/main" id="{52725910-2A8E-644C-8AE0-0D8893931115}"/>
              </a:ext>
            </a:extLst>
          </p:cNvPr>
          <p:cNvPicPr>
            <a:picLocks noChangeAspect="1"/>
          </p:cNvPicPr>
          <p:nvPr userDrawn="1"/>
        </p:nvPicPr>
        <p:blipFill>
          <a:blip r:embed="rId2"/>
          <a:stretch>
            <a:fillRect/>
          </a:stretch>
        </p:blipFill>
        <p:spPr>
          <a:xfrm>
            <a:off x="3957230" y="2053643"/>
            <a:ext cx="4277537" cy="2750711"/>
          </a:xfrm>
          <a:prstGeom prst="rect">
            <a:avLst/>
          </a:prstGeom>
        </p:spPr>
      </p:pic>
      <p:sp>
        <p:nvSpPr>
          <p:cNvPr id="9" name="Rectangle 8">
            <a:extLst>
              <a:ext uri="{FF2B5EF4-FFF2-40B4-BE49-F238E27FC236}">
                <a16:creationId xmlns:a16="http://schemas.microsoft.com/office/drawing/2014/main" id="{CF41344B-58B7-C649-BB2F-0F1B47F243D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BB8C847C-FD7F-FD42-BD44-7CDF1FAB5F87}"/>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469446E0-B354-BF41-9A69-98CC87CF9EE0}"/>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E4269DA-C37A-D940-A720-98642AF5CFDB}"/>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6AA5F1C2-D968-234A-B538-0EFF43A1AED5}"/>
              </a:ext>
            </a:extLst>
          </p:cNvPr>
          <p:cNvSpPr/>
          <p:nvPr userDrawn="1"/>
        </p:nvSpPr>
        <p:spPr>
          <a:xfrm rot="10800000">
            <a:off x="9014878"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F562827-34BE-A04E-AE24-AC13E6DB7C89}"/>
              </a:ext>
            </a:extLst>
          </p:cNvPr>
          <p:cNvSpPr/>
          <p:nvPr userDrawn="1"/>
        </p:nvSpPr>
        <p:spPr>
          <a:xfrm rot="10800000">
            <a:off x="407300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57DC4FF4-C8E8-DB4B-98FF-6684A75F5CC4}"/>
              </a:ext>
            </a:extLst>
          </p:cNvPr>
          <p:cNvSpPr/>
          <p:nvPr userDrawn="1"/>
        </p:nvSpPr>
        <p:spPr>
          <a:xfrm rot="10800000">
            <a:off x="154010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896B0C4-03B6-C640-86AD-1224C56F4507}"/>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81230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2">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dirty="0"/>
              <a:t>Click icon to add picture</a:t>
            </a:r>
            <a:endParaRPr lang="en-US" dirty="0"/>
          </a:p>
        </p:txBody>
      </p:sp>
    </p:spTree>
    <p:extLst>
      <p:ext uri="{BB962C8B-B14F-4D97-AF65-F5344CB8AC3E}">
        <p14:creationId xmlns:p14="http://schemas.microsoft.com/office/powerpoint/2010/main" val="3743392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ase study 3">
    <p:bg>
      <p:bgPr>
        <a:solidFill>
          <a:srgbClr val="FFFFFF">
            <a:alpha val="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EFD6A-810A-D460-768B-4FED3655FC13}"/>
              </a:ext>
            </a:extLst>
          </p:cNvPr>
          <p:cNvSpPr/>
          <p:nvPr userDrawn="1"/>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5195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start 2">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dirty="0"/>
              <a:t>Click icon to add picture</a:t>
            </a:r>
            <a:endParaRPr lang="en-US" dirty="0"/>
          </a:p>
        </p:txBody>
      </p:sp>
    </p:spTree>
    <p:extLst>
      <p:ext uri="{BB962C8B-B14F-4D97-AF65-F5344CB8AC3E}">
        <p14:creationId xmlns:p14="http://schemas.microsoft.com/office/powerpoint/2010/main" val="211331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se study 2">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3CB711-1DC6-98C2-0238-8C8C8AEDB3AE}"/>
              </a:ext>
            </a:extLst>
          </p:cNvPr>
          <p:cNvSpPr/>
          <p:nvPr userDrawn="1"/>
        </p:nvSpPr>
        <p:spPr>
          <a:xfrm>
            <a:off x="636493" y="2604654"/>
            <a:ext cx="11555508"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278898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74689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1">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dirty="0"/>
              <a:t>Click icon to add picture</a:t>
            </a:r>
            <a:endParaRPr lang="en-US" dirty="0"/>
          </a:p>
        </p:txBody>
      </p:sp>
    </p:spTree>
    <p:extLst>
      <p:ext uri="{BB962C8B-B14F-4D97-AF65-F5344CB8AC3E}">
        <p14:creationId xmlns:p14="http://schemas.microsoft.com/office/powerpoint/2010/main" val="815756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start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dirty="0"/>
              <a:t>Click icon to add picture</a:t>
            </a:r>
            <a:endParaRPr lang="en-US" dirty="0"/>
          </a:p>
        </p:txBody>
      </p:sp>
    </p:spTree>
    <p:extLst>
      <p:ext uri="{BB962C8B-B14F-4D97-AF65-F5344CB8AC3E}">
        <p14:creationId xmlns:p14="http://schemas.microsoft.com/office/powerpoint/2010/main" val="293561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ase study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55045F-EFB2-836C-297B-03B00235D5C5}"/>
              </a:ext>
            </a:extLst>
          </p:cNvPr>
          <p:cNvSpPr/>
          <p:nvPr userDrawn="1"/>
        </p:nvSpPr>
        <p:spPr>
          <a:xfrm>
            <a:off x="636493" y="2604654"/>
            <a:ext cx="11555508" cy="3681846"/>
          </a:xfrm>
          <a:prstGeom prst="rect">
            <a:avLst/>
          </a:prstGeom>
          <a:solidFill>
            <a:schemeClr val="tx2">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370731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FAEDBC">
            <a:alpha val="9804"/>
          </a:srgbClr>
        </a:solidFill>
        <a:effectLst/>
      </p:bgPr>
    </p:bg>
    <p:spTree>
      <p:nvGrpSpPr>
        <p:cNvPr id="1" name=""/>
        <p:cNvGrpSpPr/>
        <p:nvPr/>
      </p:nvGrpSpPr>
      <p:grpSpPr>
        <a:xfrm>
          <a:off x="0" y="0"/>
          <a:ext cx="0" cy="0"/>
          <a:chOff x="0" y="0"/>
          <a:chExt cx="0" cy="0"/>
        </a:xfrm>
      </p:grpSpPr>
      <p:pic>
        <p:nvPicPr>
          <p:cNvPr id="5" name="Picture 4" descr="A wind turbines in the ocean&#10;&#10;Description automatically generated">
            <a:extLst>
              <a:ext uri="{FF2B5EF4-FFF2-40B4-BE49-F238E27FC236}">
                <a16:creationId xmlns:a16="http://schemas.microsoft.com/office/drawing/2014/main" id="{F929ADEF-2662-1286-7898-0A3B7AC768F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814959" y="-2"/>
            <a:ext cx="11377041" cy="6858000"/>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0" y="-1"/>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Autofit/>
          </a:bodyPr>
          <a:lstStyle>
            <a:lvl1pPr marL="0" indent="0" algn="l">
              <a:lnSpc>
                <a:spcPct val="112000"/>
              </a:lnSpc>
              <a:spcBef>
                <a:spcPts val="0"/>
              </a:spcBef>
              <a:spcAft>
                <a:spcPts val="0"/>
              </a:spcAft>
              <a:buNone/>
              <a:defRPr sz="3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a:stretch>
            <a:fillRect/>
          </a:stretch>
        </p:blipFill>
        <p:spPr>
          <a:xfrm>
            <a:off x="643435" y="5825339"/>
            <a:ext cx="1495765" cy="673730"/>
          </a:xfrm>
          <a:prstGeom prst="rect">
            <a:avLst/>
          </a:prstGeom>
        </p:spPr>
      </p:pic>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dirty="0">
                <a:solidFill>
                  <a:srgbClr val="FFFFFF"/>
                </a:solidFill>
                <a:effectLst/>
                <a:latin typeface="+mj-lt"/>
                <a:ea typeface="+mn-ea"/>
                <a:cs typeface="+mn-cs"/>
              </a:rPr>
              <a:t>The global standard for the good governance of oil, gas and mineral resources.</a:t>
            </a:r>
            <a:endParaRPr lang="en-GB" sz="2000" b="0" i="0" noProof="0" dirty="0">
              <a:solidFill>
                <a:srgbClr val="FFFFFF"/>
              </a:solidFill>
              <a:latin typeface="+mj-lt"/>
            </a:endParaRPr>
          </a:p>
        </p:txBody>
      </p:sp>
      <p:sp>
        <p:nvSpPr>
          <p:cNvPr id="26" name="Rectangle 25">
            <a:extLst>
              <a:ext uri="{FF2B5EF4-FFF2-40B4-BE49-F238E27FC236}">
                <a16:creationId xmlns:a16="http://schemas.microsoft.com/office/drawing/2014/main" id="{F2034F08-2E77-80DA-F88B-7E29D02A908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C4D3322B-25E7-12B3-4115-D3911DCB2E14}"/>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27">
            <a:extLst>
              <a:ext uri="{FF2B5EF4-FFF2-40B4-BE49-F238E27FC236}">
                <a16:creationId xmlns:a16="http://schemas.microsoft.com/office/drawing/2014/main" id="{C3A1D9AF-53FD-A902-F732-559BB70A7A56}"/>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E7F62103-F0E3-F7FE-4CE7-B3AAF1709C6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95926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48718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9_Tittellysbilde">
    <p:bg>
      <p:bgPr>
        <a:solidFill>
          <a:srgbClr val="FFFFFF">
            <a:alpha val="9804"/>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00D4C1-CA83-924C-ACF6-7A56C964A98E}"/>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8" name="Subtitle 2">
            <a:extLst>
              <a:ext uri="{FF2B5EF4-FFF2-40B4-BE49-F238E27FC236}">
                <a16:creationId xmlns:a16="http://schemas.microsoft.com/office/drawing/2014/main" id="{4F097DB4-7D69-F446-9FAB-5641F169DD51}"/>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9" name="Plassholder for tekst 8">
            <a:extLst>
              <a:ext uri="{FF2B5EF4-FFF2-40B4-BE49-F238E27FC236}">
                <a16:creationId xmlns:a16="http://schemas.microsoft.com/office/drawing/2014/main" id="{32FDEDD4-3C78-3343-9A10-1A3EE7C62945}"/>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37" name="Rectangle 36">
            <a:extLst>
              <a:ext uri="{FF2B5EF4-FFF2-40B4-BE49-F238E27FC236}">
                <a16:creationId xmlns:a16="http://schemas.microsoft.com/office/drawing/2014/main" id="{0596C43E-9D9E-1D41-B0B3-CD0EB024A5E4}"/>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Rectangle 37">
            <a:extLst>
              <a:ext uri="{FF2B5EF4-FFF2-40B4-BE49-F238E27FC236}">
                <a16:creationId xmlns:a16="http://schemas.microsoft.com/office/drawing/2014/main" id="{C29B5521-C2A3-A441-B999-F2447A458EA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Rectangle 39">
            <a:extLst>
              <a:ext uri="{FF2B5EF4-FFF2-40B4-BE49-F238E27FC236}">
                <a16:creationId xmlns:a16="http://schemas.microsoft.com/office/drawing/2014/main" id="{EB866F8D-7F58-C141-BC3E-5DBF3CA36587}"/>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TextBox 44">
            <a:extLst>
              <a:ext uri="{FF2B5EF4-FFF2-40B4-BE49-F238E27FC236}">
                <a16:creationId xmlns:a16="http://schemas.microsoft.com/office/drawing/2014/main" id="{8769D740-F336-9140-824F-BE835F2B8E3D}"/>
              </a:ext>
            </a:extLst>
          </p:cNvPr>
          <p:cNvSpPr txBox="1"/>
          <p:nvPr userDrawn="1"/>
        </p:nvSpPr>
        <p:spPr>
          <a:xfrm>
            <a:off x="6572528" y="5808678"/>
            <a:ext cx="4976037" cy="707886"/>
          </a:xfrm>
          <a:prstGeom prst="rect">
            <a:avLst/>
          </a:prstGeom>
          <a:noFill/>
        </p:spPr>
        <p:txBody>
          <a:bodyPr wrap="square" rtlCol="0">
            <a:spAutoFit/>
          </a:bodyPr>
          <a:lstStyle/>
          <a:p>
            <a:pPr algn="r"/>
            <a:r>
              <a:rPr lang="nb-NO" sz="2000" b="0" i="0" kern="1200">
                <a:solidFill>
                  <a:srgbClr val="002157"/>
                </a:solidFill>
                <a:effectLst/>
                <a:latin typeface="+mj-lt"/>
                <a:ea typeface="+mn-ea"/>
                <a:cs typeface="+mn-cs"/>
              </a:rPr>
              <a:t>The global standard for </a:t>
            </a:r>
            <a:r>
              <a:rPr lang="nb-NO" sz="2000" b="0" i="0" kern="1200" err="1">
                <a:solidFill>
                  <a:srgbClr val="002157"/>
                </a:solidFill>
                <a:effectLst/>
                <a:latin typeface="+mj-lt"/>
                <a:ea typeface="+mn-ea"/>
                <a:cs typeface="+mn-cs"/>
              </a:rPr>
              <a:t>the</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good</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governance</a:t>
            </a:r>
            <a:br>
              <a:rPr lang="nb-NO" sz="2000" b="0" i="0" kern="1200">
                <a:solidFill>
                  <a:srgbClr val="002157"/>
                </a:solidFill>
                <a:effectLst/>
                <a:latin typeface="+mj-lt"/>
                <a:ea typeface="+mn-ea"/>
                <a:cs typeface="+mn-cs"/>
              </a:rPr>
            </a:br>
            <a:r>
              <a:rPr lang="nb-NO" sz="2000" b="0" i="0" kern="1200" err="1">
                <a:solidFill>
                  <a:srgbClr val="002157"/>
                </a:solidFill>
                <a:effectLst/>
                <a:latin typeface="+mj-lt"/>
                <a:ea typeface="+mn-ea"/>
                <a:cs typeface="+mn-cs"/>
              </a:rPr>
              <a:t>of</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oil</a:t>
            </a:r>
            <a:r>
              <a:rPr lang="nb-NO" sz="2000" b="0" i="0" kern="1200">
                <a:solidFill>
                  <a:srgbClr val="002157"/>
                </a:solidFill>
                <a:effectLst/>
                <a:latin typeface="+mj-lt"/>
                <a:ea typeface="+mn-ea"/>
                <a:cs typeface="+mn-cs"/>
              </a:rPr>
              <a:t>, gas and mineral </a:t>
            </a:r>
            <a:r>
              <a:rPr lang="nb-NO" sz="2000" b="0" i="0" kern="1200" err="1">
                <a:solidFill>
                  <a:srgbClr val="002157"/>
                </a:solidFill>
                <a:effectLst/>
                <a:latin typeface="+mj-lt"/>
                <a:ea typeface="+mn-ea"/>
                <a:cs typeface="+mn-cs"/>
              </a:rPr>
              <a:t>resources</a:t>
            </a:r>
            <a:r>
              <a:rPr lang="nb-NO" sz="2000" b="0" i="0" kern="1200">
                <a:solidFill>
                  <a:srgbClr val="002157"/>
                </a:solidFill>
                <a:effectLst/>
                <a:latin typeface="+mj-lt"/>
                <a:ea typeface="+mn-ea"/>
                <a:cs typeface="+mn-cs"/>
              </a:rPr>
              <a:t>.</a:t>
            </a:r>
            <a:endParaRPr lang="nb-NO" sz="2000" b="0" i="0">
              <a:solidFill>
                <a:srgbClr val="002157"/>
              </a:solidFill>
              <a:latin typeface="+mj-lt"/>
            </a:endParaRPr>
          </a:p>
        </p:txBody>
      </p:sp>
      <p:sp>
        <p:nvSpPr>
          <p:cNvPr id="46" name="Rectangle 45">
            <a:extLst>
              <a:ext uri="{FF2B5EF4-FFF2-40B4-BE49-F238E27FC236}">
                <a16:creationId xmlns:a16="http://schemas.microsoft.com/office/drawing/2014/main" id="{6BF01A5C-F0D7-7343-90AC-D12336C68785}"/>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6626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6 with copy">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16" name="Rectangle 15">
            <a:extLst>
              <a:ext uri="{FF2B5EF4-FFF2-40B4-BE49-F238E27FC236}">
                <a16:creationId xmlns:a16="http://schemas.microsoft.com/office/drawing/2014/main" id="{59DE9526-326B-8E6B-E175-A11FFB71DEE7}"/>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ACFCD0E7-E867-15B4-24B3-B86122988525}"/>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A22CBEE6-4B97-EAAC-52A0-4A7750EC87B4}"/>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97A2AB04-D861-FBE7-DD78-C60998C81DF4}"/>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10002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start 4">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dirty="0"/>
              <a:t>Click icon to add picture</a:t>
            </a:r>
            <a:endParaRPr lang="en-US" dirty="0"/>
          </a:p>
        </p:txBody>
      </p:sp>
    </p:spTree>
    <p:extLst>
      <p:ext uri="{BB962C8B-B14F-4D97-AF65-F5344CB8AC3E}">
        <p14:creationId xmlns:p14="http://schemas.microsoft.com/office/powerpoint/2010/main" val="2512761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ase study 4">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rgbClr val="89AA2E">
              <a:alpha val="146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0514402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ase study 7">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2">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4037255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start 6">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dirty="0"/>
              <a:t>Click icon to add picture</a:t>
            </a:r>
            <a:endParaRPr lang="en-US" dirty="0"/>
          </a:p>
        </p:txBody>
      </p:sp>
    </p:spTree>
    <p:extLst>
      <p:ext uri="{BB962C8B-B14F-4D97-AF65-F5344CB8AC3E}">
        <p14:creationId xmlns:p14="http://schemas.microsoft.com/office/powerpoint/2010/main" val="3876188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ase study 6">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6">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406884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6">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dirty="0"/>
              <a:t>Click icon to add picture</a:t>
            </a:r>
            <a:endParaRPr lang="en-US" dirty="0"/>
          </a:p>
        </p:txBody>
      </p:sp>
    </p:spTree>
    <p:extLst>
      <p:ext uri="{BB962C8B-B14F-4D97-AF65-F5344CB8AC3E}">
        <p14:creationId xmlns:p14="http://schemas.microsoft.com/office/powerpoint/2010/main" val="6098618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d slide 1">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
        <p:nvSpPr>
          <p:cNvPr id="2" name="Rectangle 1">
            <a:extLst>
              <a:ext uri="{FF2B5EF4-FFF2-40B4-BE49-F238E27FC236}">
                <a16:creationId xmlns:a16="http://schemas.microsoft.com/office/drawing/2014/main" id="{9F286762-D87B-F5FC-9E57-C91FFF9683C8}"/>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28504306-8F91-4BB8-A94E-F544B6410CBE}"/>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7A49F172-9B96-C5F2-B8D5-8A46C37A45F2}"/>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6">
            <a:extLst>
              <a:ext uri="{FF2B5EF4-FFF2-40B4-BE49-F238E27FC236}">
                <a16:creationId xmlns:a16="http://schemas.microsoft.com/office/drawing/2014/main" id="{80EEC2E8-6C1F-2D92-998E-D1635C24B90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6053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1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7" name="Plassholder for bilde 7">
            <a:extLst>
              <a:ext uri="{FF2B5EF4-FFF2-40B4-BE49-F238E27FC236}">
                <a16:creationId xmlns:a16="http://schemas.microsoft.com/office/drawing/2014/main" id="{CBBB60AB-D187-B94C-89DD-226E326D11DD}"/>
              </a:ext>
            </a:extLst>
          </p:cNvPr>
          <p:cNvSpPr>
            <a:spLocks noGrp="1"/>
          </p:cNvSpPr>
          <p:nvPr>
            <p:ph type="pic" sz="quarter" idx="14"/>
          </p:nvPr>
        </p:nvSpPr>
        <p:spPr>
          <a:xfrm>
            <a:off x="6096000" y="0"/>
            <a:ext cx="6096000" cy="6857999"/>
          </a:xfrm>
        </p:spPr>
        <p:txBody>
          <a:bodyPr/>
          <a:lstStyle/>
          <a:p>
            <a:r>
              <a:rPr lang="en-GB" dirty="0"/>
              <a:t>Click icon to add picture</a:t>
            </a:r>
            <a:endParaRPr lang="en-US" dirty="0"/>
          </a:p>
        </p:txBody>
      </p:sp>
      <p:pic>
        <p:nvPicPr>
          <p:cNvPr id="12" name="Picture 11">
            <a:extLst>
              <a:ext uri="{FF2B5EF4-FFF2-40B4-BE49-F238E27FC236}">
                <a16:creationId xmlns:a16="http://schemas.microsoft.com/office/drawing/2014/main" id="{5700C876-71FD-7C45-80C5-76C71DFC4D63}"/>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18" name="Rectangle 17">
            <a:extLst>
              <a:ext uri="{FF2B5EF4-FFF2-40B4-BE49-F238E27FC236}">
                <a16:creationId xmlns:a16="http://schemas.microsoft.com/office/drawing/2014/main" id="{22C2A41E-824E-C949-AF2A-1CAFA124388F}"/>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DC998A1A-FD10-F24F-9824-FA4018CAF4F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1C024B3-2786-E946-837A-A9623899FAAC}"/>
              </a:ext>
            </a:extLst>
          </p:cNvPr>
          <p:cNvSpPr/>
          <p:nvPr userDrawn="1"/>
        </p:nvSpPr>
        <p:spPr>
          <a:xfrm>
            <a:off x="521717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052E1013-46BC-F648-8C7F-359A428369FB}"/>
              </a:ext>
            </a:extLst>
          </p:cNvPr>
          <p:cNvSpPr/>
          <p:nvPr userDrawn="1"/>
        </p:nvSpPr>
        <p:spPr>
          <a:xfrm>
            <a:off x="2233056"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5506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7EB629E4-6460-A14A-9BC9-0B8BB909E3B7}"/>
              </a:ext>
            </a:extLst>
          </p:cNvPr>
          <p:cNvPicPr>
            <a:picLocks noChangeAspect="1"/>
          </p:cNvPicPr>
          <p:nvPr userDrawn="1"/>
        </p:nvPicPr>
        <p:blipFill>
          <a:blip r:embed="rId2"/>
          <a:stretch>
            <a:fillRect/>
          </a:stretch>
        </p:blipFill>
        <p:spPr>
          <a:xfrm>
            <a:off x="3957230" y="2053643"/>
            <a:ext cx="4277537" cy="2750711"/>
          </a:xfrm>
          <a:prstGeom prst="rect">
            <a:avLst/>
          </a:prstGeom>
        </p:spPr>
      </p:pic>
      <p:sp>
        <p:nvSpPr>
          <p:cNvPr id="23" name="Rectangle 22">
            <a:extLst>
              <a:ext uri="{FF2B5EF4-FFF2-40B4-BE49-F238E27FC236}">
                <a16:creationId xmlns:a16="http://schemas.microsoft.com/office/drawing/2014/main" id="{41CD7BD5-931D-E541-8629-0F1E0B04D6E8}"/>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8C5115EB-A749-CB40-ABA6-675F3CD2977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FA5CD8DD-12D1-4B4A-9238-1196CE17BCCA}"/>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05A3E740-DD37-9245-BD7A-8401CE3A6154}"/>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A09B745A-5D26-C047-A9C7-9C5BEFF193A1}"/>
              </a:ext>
            </a:extLst>
          </p:cNvPr>
          <p:cNvSpPr/>
          <p:nvPr userDrawn="1"/>
        </p:nvSpPr>
        <p:spPr>
          <a:xfrm rot="10800000">
            <a:off x="11308653" y="611853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ctangle 31">
            <a:extLst>
              <a:ext uri="{FF2B5EF4-FFF2-40B4-BE49-F238E27FC236}">
                <a16:creationId xmlns:a16="http://schemas.microsoft.com/office/drawing/2014/main" id="{80EE9FA9-A327-6248-967F-893ADCB92D87}"/>
              </a:ext>
            </a:extLst>
          </p:cNvPr>
          <p:cNvSpPr/>
          <p:nvPr userDrawn="1"/>
        </p:nvSpPr>
        <p:spPr>
          <a:xfrm rot="10800000">
            <a:off x="8389870" y="657779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C5F2C8DD-E55E-5E49-8657-720F9A9D4DF2}"/>
              </a:ext>
            </a:extLst>
          </p:cNvPr>
          <p:cNvSpPr/>
          <p:nvPr userDrawn="1"/>
        </p:nvSpPr>
        <p:spPr>
          <a:xfrm rot="10800000">
            <a:off x="4285761" y="549543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ctangle 33">
            <a:extLst>
              <a:ext uri="{FF2B5EF4-FFF2-40B4-BE49-F238E27FC236}">
                <a16:creationId xmlns:a16="http://schemas.microsoft.com/office/drawing/2014/main" id="{269BC6AF-5607-7D45-B183-9BDF4622ED45}"/>
              </a:ext>
            </a:extLst>
          </p:cNvPr>
          <p:cNvSpPr/>
          <p:nvPr userDrawn="1"/>
        </p:nvSpPr>
        <p:spPr>
          <a:xfrm rot="10800000">
            <a:off x="3261" y="5500246"/>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86660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9" name="Plassholder for tekst 8">
            <a:extLst>
              <a:ext uri="{FF2B5EF4-FFF2-40B4-BE49-F238E27FC236}">
                <a16:creationId xmlns:a16="http://schemas.microsoft.com/office/drawing/2014/main" id="{19C52459-D2B3-C546-9363-E84D342AFB7D}"/>
              </a:ext>
            </a:extLst>
          </p:cNvPr>
          <p:cNvSpPr>
            <a:spLocks noGrp="1"/>
          </p:cNvSpPr>
          <p:nvPr>
            <p:ph type="body" sz="quarter" idx="13" hasCustomPrompt="1"/>
          </p:nvPr>
        </p:nvSpPr>
        <p:spPr>
          <a:xfrm>
            <a:off x="642812" y="1194998"/>
            <a:ext cx="4711991" cy="744996"/>
          </a:xfrm>
        </p:spPr>
        <p:txBody>
          <a:bodyPr anchor="t">
            <a:normAutofit/>
          </a:bodyPr>
          <a:lstStyle>
            <a:lvl1pPr marL="0" indent="0">
              <a:buFontTx/>
              <a:buNone/>
              <a:defRPr sz="4000" b="1" i="0">
                <a:latin typeface="Franklin Gothic Demi" panose="020B0603020102020204" pitchFamily="34" charset="0"/>
              </a:defRPr>
            </a:lvl1pPr>
          </a:lstStyle>
          <a:p>
            <a:r>
              <a:rPr lang="en-US"/>
              <a:t>Title here</a:t>
            </a:r>
          </a:p>
        </p:txBody>
      </p:sp>
      <p:sp>
        <p:nvSpPr>
          <p:cNvPr id="11" name="Plassholder for innhold 10">
            <a:extLst>
              <a:ext uri="{FF2B5EF4-FFF2-40B4-BE49-F238E27FC236}">
                <a16:creationId xmlns:a16="http://schemas.microsoft.com/office/drawing/2014/main" id="{99D48276-482E-1945-ADE2-ADEE49552A34}"/>
              </a:ext>
            </a:extLst>
          </p:cNvPr>
          <p:cNvSpPr>
            <a:spLocks noGrp="1"/>
          </p:cNvSpPr>
          <p:nvPr>
            <p:ph sz="quarter" idx="14"/>
          </p:nvPr>
        </p:nvSpPr>
        <p:spPr>
          <a:xfrm>
            <a:off x="642812" y="2019792"/>
            <a:ext cx="4712614" cy="2338388"/>
          </a:xfrm>
        </p:spPr>
        <p:txBody>
          <a:bodyPr/>
          <a:lstStyle/>
          <a:p>
            <a:pPr lvl="0"/>
            <a:r>
              <a:rPr lang="en-GB"/>
              <a:t>Click to edit Master text styles</a:t>
            </a:r>
          </a:p>
        </p:txBody>
      </p:sp>
      <p:sp>
        <p:nvSpPr>
          <p:cNvPr id="13" name="Plassholder for bilde 12">
            <a:extLst>
              <a:ext uri="{FF2B5EF4-FFF2-40B4-BE49-F238E27FC236}">
                <a16:creationId xmlns:a16="http://schemas.microsoft.com/office/drawing/2014/main" id="{50554C5D-EF36-E249-B10A-0FB9A042CFC8}"/>
              </a:ext>
            </a:extLst>
          </p:cNvPr>
          <p:cNvSpPr>
            <a:spLocks noGrp="1"/>
          </p:cNvSpPr>
          <p:nvPr>
            <p:ph type="pic" sz="quarter" idx="15"/>
          </p:nvPr>
        </p:nvSpPr>
        <p:spPr>
          <a:xfrm>
            <a:off x="6410227" y="1194998"/>
            <a:ext cx="5781772" cy="4781596"/>
          </a:xfrm>
        </p:spPr>
        <p:txBody>
          <a:bodyPr/>
          <a:lstStyle/>
          <a:p>
            <a:r>
              <a:rPr lang="en-GB" dirty="0"/>
              <a:t>Click icon to add picture</a:t>
            </a:r>
            <a:endParaRPr lang="en-US" dirty="0"/>
          </a:p>
        </p:txBody>
      </p:sp>
      <p:pic>
        <p:nvPicPr>
          <p:cNvPr id="25" name="Picture 24">
            <a:extLst>
              <a:ext uri="{FF2B5EF4-FFF2-40B4-BE49-F238E27FC236}">
                <a16:creationId xmlns:a16="http://schemas.microsoft.com/office/drawing/2014/main" id="{F6B3055C-3316-D645-ADCA-DEB8B4F59F07}"/>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30" name="Date Placeholder 3">
            <a:extLst>
              <a:ext uri="{FF2B5EF4-FFF2-40B4-BE49-F238E27FC236}">
                <a16:creationId xmlns:a16="http://schemas.microsoft.com/office/drawing/2014/main" id="{88854686-49CF-2044-8971-F5576D049B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dirty="0"/>
          </a:p>
        </p:txBody>
      </p:sp>
      <p:sp>
        <p:nvSpPr>
          <p:cNvPr id="31" name="Footer Placeholder 4">
            <a:extLst>
              <a:ext uri="{FF2B5EF4-FFF2-40B4-BE49-F238E27FC236}">
                <a16:creationId xmlns:a16="http://schemas.microsoft.com/office/drawing/2014/main" id="{464EEBCF-38E5-AD4B-8659-D88B8DD95B4C}"/>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dirty="0"/>
          </a:p>
        </p:txBody>
      </p:sp>
      <p:sp>
        <p:nvSpPr>
          <p:cNvPr id="32" name="Slide Number Placeholder 5">
            <a:extLst>
              <a:ext uri="{FF2B5EF4-FFF2-40B4-BE49-F238E27FC236}">
                <a16:creationId xmlns:a16="http://schemas.microsoft.com/office/drawing/2014/main" id="{3D016E7E-798D-FE4E-93A5-3E0EDFA25B19}"/>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dirty="0"/>
          </a:p>
        </p:txBody>
      </p:sp>
      <p:sp>
        <p:nvSpPr>
          <p:cNvPr id="17" name="Rectangle 16">
            <a:extLst>
              <a:ext uri="{FF2B5EF4-FFF2-40B4-BE49-F238E27FC236}">
                <a16:creationId xmlns:a16="http://schemas.microsoft.com/office/drawing/2014/main" id="{0E4290E2-A1A3-B741-9CBD-D98316A373CB}"/>
              </a:ext>
            </a:extLst>
          </p:cNvPr>
          <p:cNvSpPr/>
          <p:nvPr userDrawn="1"/>
        </p:nvSpPr>
        <p:spPr>
          <a:xfrm rot="10800000">
            <a:off x="642812"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8CA7434-1A7A-2B4E-8EE6-16FCE790ADC7}"/>
              </a:ext>
            </a:extLst>
          </p:cNvPr>
          <p:cNvSpPr/>
          <p:nvPr userDrawn="1"/>
        </p:nvSpPr>
        <p:spPr>
          <a:xfrm rot="10800000">
            <a:off x="4798353"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BE355435-836E-A844-9369-3492A9CEC711}"/>
              </a:ext>
            </a:extLst>
          </p:cNvPr>
          <p:cNvSpPr/>
          <p:nvPr userDrawn="1"/>
        </p:nvSpPr>
        <p:spPr>
          <a:xfrm rot="10800000">
            <a:off x="7838104"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DCC1036-51BC-E244-A360-023C7327BB3A}"/>
              </a:ext>
            </a:extLst>
          </p:cNvPr>
          <p:cNvSpPr/>
          <p:nvPr userDrawn="1"/>
        </p:nvSpPr>
        <p:spPr>
          <a:xfrm rot="10800000">
            <a:off x="1187088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4805384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dirty="0"/>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dirty="0"/>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dirty="0"/>
          </a:p>
        </p:txBody>
      </p:sp>
      <p:sp>
        <p:nvSpPr>
          <p:cNvPr id="12" name="Rectangle 11">
            <a:extLst>
              <a:ext uri="{FF2B5EF4-FFF2-40B4-BE49-F238E27FC236}">
                <a16:creationId xmlns:a16="http://schemas.microsoft.com/office/drawing/2014/main" id="{D07A9708-ACEE-3C49-9190-E339828EF3DF}"/>
              </a:ext>
            </a:extLst>
          </p:cNvPr>
          <p:cNvSpPr/>
          <p:nvPr userDrawn="1"/>
        </p:nvSpPr>
        <p:spPr>
          <a:xfrm>
            <a:off x="11308652" y="560417"/>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 innhold og bild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3" y="1194998"/>
            <a:ext cx="7072534"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7072534" cy="3581400"/>
          </a:xfrm>
        </p:spPr>
        <p:txBody>
          <a:bodyPr/>
          <a:lstStyle/>
          <a:p>
            <a:pPr lvl="0"/>
            <a:r>
              <a:rPr lang="en-GB"/>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dirty="0"/>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4851699"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dirty="0"/>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2">
            <a:extLst>
              <a:ext uri="{FF2B5EF4-FFF2-40B4-BE49-F238E27FC236}">
                <a16:creationId xmlns:a16="http://schemas.microsoft.com/office/drawing/2014/main" id="{BEEEAE90-EF8E-3743-B611-305BD4EAA34A}"/>
              </a:ext>
            </a:extLst>
          </p:cNvPr>
          <p:cNvSpPr>
            <a:spLocks noGrp="1"/>
          </p:cNvSpPr>
          <p:nvPr>
            <p:ph type="pic" sz="quarter" idx="15"/>
          </p:nvPr>
        </p:nvSpPr>
        <p:spPr>
          <a:xfrm>
            <a:off x="8036457" y="0"/>
            <a:ext cx="4155543" cy="6858000"/>
          </a:xfrm>
        </p:spPr>
        <p:txBody>
          <a:bodyPr/>
          <a:lstStyle/>
          <a:p>
            <a:r>
              <a:rPr lang="en-GB" dirty="0"/>
              <a:t>Click icon to add picture</a:t>
            </a:r>
            <a:endParaRPr lang="en-US" dirty="0"/>
          </a:p>
        </p:txBody>
      </p:sp>
    </p:spTree>
    <p:extLst>
      <p:ext uri="{BB962C8B-B14F-4D97-AF65-F5344CB8AC3E}">
        <p14:creationId xmlns:p14="http://schemas.microsoft.com/office/powerpoint/2010/main" val="111900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a:t>Klikk for å redigere tittelstil</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a:t>Rediger tekststiler i malen
Andre nivå
Tredje nivå
Fjerde nivå
Femte nivå</a:t>
            </a:r>
            <a:endParaRPr lang="en-US"/>
          </a:p>
        </p:txBody>
      </p:sp>
      <p:sp>
        <p:nvSpPr>
          <p:cNvPr id="4" name="Date Placeholder 3"/>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dirty="0"/>
          </a:p>
        </p:txBody>
      </p:sp>
      <p:sp>
        <p:nvSpPr>
          <p:cNvPr id="6" name="Slide Number Placeholder 5"/>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4" r:id="rId1"/>
    <p:sldLayoutId id="2147483677" r:id="rId2"/>
    <p:sldLayoutId id="2147483675" r:id="rId3"/>
    <p:sldLayoutId id="2147483678" r:id="rId4"/>
    <p:sldLayoutId id="2147483680" r:id="rId5"/>
    <p:sldLayoutId id="2147483676" r:id="rId6"/>
    <p:sldLayoutId id="2147483668" r:id="rId7"/>
    <p:sldLayoutId id="2147483650" r:id="rId8"/>
    <p:sldLayoutId id="2147483688" r:id="rId9"/>
    <p:sldLayoutId id="2147483686" r:id="rId10"/>
    <p:sldLayoutId id="2147483663" r:id="rId11"/>
    <p:sldLayoutId id="2147483689" r:id="rId12"/>
    <p:sldLayoutId id="2147483683" r:id="rId13"/>
    <p:sldLayoutId id="2147483684" r:id="rId14"/>
    <p:sldLayoutId id="2147483685" r:id="rId15"/>
    <p:sldLayoutId id="2147483687" r:id="rId16"/>
    <p:sldLayoutId id="2147483654" r:id="rId17"/>
    <p:sldLayoutId id="2147483681" r:id="rId18"/>
    <p:sldLayoutId id="2147483682" r:id="rId19"/>
    <p:sldLayoutId id="2147483730" r:id="rId20"/>
    <p:sldLayoutId id="2147483731" r:id="rId21"/>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err="1"/>
              <a:t>Click</a:t>
            </a:r>
            <a:r>
              <a:rPr lang="nb-NO"/>
              <a:t> to </a:t>
            </a:r>
            <a:r>
              <a:rPr lang="nb-NO" err="1"/>
              <a:t>edittitle</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err="1"/>
              <a:t>Click</a:t>
            </a:r>
            <a:r>
              <a:rPr lang="nb-NO"/>
              <a:t> to </a:t>
            </a:r>
            <a:r>
              <a:rPr lang="nb-NO" err="1"/>
              <a:t>edittext</a:t>
            </a:r>
            <a:r>
              <a:rPr lang="nb-NO"/>
              <a:t>
Second </a:t>
            </a:r>
            <a:r>
              <a:rPr lang="nb-NO" err="1"/>
              <a:t>level</a:t>
            </a:r>
            <a:r>
              <a:rPr lang="nb-NO"/>
              <a:t>
Third </a:t>
            </a:r>
            <a:r>
              <a:rPr lang="nb-NO" err="1"/>
              <a:t>levelFourthlevel</a:t>
            </a:r>
            <a:r>
              <a:rPr lang="nb-NO"/>
              <a:t> 
Fifth </a:t>
            </a:r>
            <a:r>
              <a:rPr lang="nb-NO" err="1"/>
              <a:t>level</a:t>
            </a:r>
            <a:endParaRPr lang="en-US"/>
          </a:p>
        </p:txBody>
      </p:sp>
    </p:spTree>
  </p:cSld>
  <p:clrMap bg1="lt1" tx1="dk1" bg2="lt2" tx2="dk2" accent1="accent1" accent2="accent2" accent3="accent3" accent4="accent4" accent5="accent5" accent6="accent6" hlink="hlink" folHlink="folHlink"/>
  <p:sldLayoutIdLst>
    <p:sldLayoutId id="2147483710" r:id="rId1"/>
    <p:sldLayoutId id="2147483708" r:id="rId2"/>
    <p:sldLayoutId id="2147483711" r:id="rId3"/>
    <p:sldLayoutId id="2147483705" r:id="rId4"/>
    <p:sldLayoutId id="2147483700" r:id="rId5"/>
    <p:sldLayoutId id="2147483713" r:id="rId6"/>
    <p:sldLayoutId id="2147483699" r:id="rId7"/>
    <p:sldLayoutId id="2147483695" r:id="rId8"/>
    <p:sldLayoutId id="2147483698" r:id="rId9"/>
    <p:sldLayoutId id="2147483734" r:id="rId10"/>
    <p:sldLayoutId id="2147483694" r:id="rId11"/>
    <p:sldLayoutId id="2147483733" r:id="rId12"/>
    <p:sldLayoutId id="2147483691" r:id="rId13"/>
    <p:sldLayoutId id="2147483697" r:id="rId14"/>
    <p:sldLayoutId id="2147483693" r:id="rId15"/>
    <p:sldLayoutId id="2147483732" r:id="rId16"/>
    <p:sldLayoutId id="2147483723" r:id="rId17"/>
    <p:sldLayoutId id="2147483724" r:id="rId18"/>
    <p:sldLayoutId id="2147483725" r:id="rId19"/>
    <p:sldLayoutId id="2147483726" r:id="rId20"/>
    <p:sldLayoutId id="2147483727" r:id="rId21"/>
    <p:sldLayoutId id="2147483728" r:id="rId22"/>
    <p:sldLayoutId id="2147483735" r:id="rId23"/>
    <p:sldLayoutId id="2147483736" r:id="rId24"/>
    <p:sldLayoutId id="2147483737" r:id="rId25"/>
    <p:sldLayoutId id="2147483729" r:id="rId26"/>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19.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hyperlink" Target="https://eiti.org/es/guidance-notes/otorgamiento-de-contratos-y-licencias" TargetMode="External"/><Relationship Id="rId2" Type="http://schemas.openxmlformats.org/officeDocument/2006/relationships/hyperlink" Target="https://eiti.org/es/guidance-notes/contratos" TargetMode="External"/><Relationship Id="rId1" Type="http://schemas.openxmlformats.org/officeDocument/2006/relationships/slideLayout" Target="../slideLayouts/slideLayout34.xml"/><Relationship Id="rId6" Type="http://schemas.openxmlformats.org/officeDocument/2006/relationships/hyperlink" Target="https://eiti.org/documents/critical-minerals-rush" TargetMode="External"/><Relationship Id="rId5" Type="http://schemas.openxmlformats.org/officeDocument/2006/relationships/hyperlink" Target="https://eiti.org/guidance-notes/infrastructure-provisions-and-barter-arrangements" TargetMode="External"/><Relationship Id="rId4" Type="http://schemas.openxmlformats.org/officeDocument/2006/relationships/hyperlink" Target="https://eiti.org/es/guidance-notes/prestamos-respaldados-por-recurso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86E31F-55FF-2E41-AB26-CEECCBD285AA}"/>
              </a:ext>
            </a:extLst>
          </p:cNvPr>
          <p:cNvSpPr>
            <a:spLocks noGrp="1"/>
          </p:cNvSpPr>
          <p:nvPr>
            <p:ph type="subTitle" idx="1"/>
          </p:nvPr>
        </p:nvSpPr>
        <p:spPr>
          <a:xfrm>
            <a:off x="643435" y="3886159"/>
            <a:ext cx="11227453" cy="744996"/>
          </a:xfrm>
        </p:spPr>
        <p:txBody>
          <a:bodyPr>
            <a:normAutofit/>
          </a:bodyPr>
          <a:lstStyle/>
          <a:p>
            <a:r>
              <a:rPr lang="es-ES" sz="2800" b="1" dirty="0"/>
              <a:t>Transparencia de los contratos</a:t>
            </a:r>
          </a:p>
        </p:txBody>
      </p:sp>
      <p:sp>
        <p:nvSpPr>
          <p:cNvPr id="3" name="Text Placeholder 2">
            <a:extLst>
              <a:ext uri="{FF2B5EF4-FFF2-40B4-BE49-F238E27FC236}">
                <a16:creationId xmlns:a16="http://schemas.microsoft.com/office/drawing/2014/main" id="{20B9E2AE-17D2-1A43-8B68-275E4E90DD5E}"/>
              </a:ext>
            </a:extLst>
          </p:cNvPr>
          <p:cNvSpPr>
            <a:spLocks noGrp="1"/>
          </p:cNvSpPr>
          <p:nvPr>
            <p:ph type="body" sz="quarter" idx="13"/>
          </p:nvPr>
        </p:nvSpPr>
        <p:spPr/>
        <p:txBody>
          <a:bodyPr>
            <a:normAutofit fontScale="92500" lnSpcReduction="20000"/>
          </a:bodyPr>
          <a:lstStyle/>
          <a:p>
            <a:r>
              <a:rPr lang="es-ES" dirty="0"/>
              <a:t>Estándar EITI 2023</a:t>
            </a:r>
          </a:p>
        </p:txBody>
      </p:sp>
    </p:spTree>
    <p:extLst>
      <p:ext uri="{BB962C8B-B14F-4D97-AF65-F5344CB8AC3E}">
        <p14:creationId xmlns:p14="http://schemas.microsoft.com/office/powerpoint/2010/main" val="262333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0C9E-FDFB-5603-C7CC-B14898AE92EC}"/>
              </a:ext>
            </a:extLst>
          </p:cNvPr>
          <p:cNvSpPr>
            <a:spLocks noGrp="1"/>
          </p:cNvSpPr>
          <p:nvPr>
            <p:ph type="title"/>
          </p:nvPr>
        </p:nvSpPr>
        <p:spPr/>
        <p:txBody>
          <a:bodyPr/>
          <a:lstStyle/>
          <a:p>
            <a:r>
              <a:rPr lang="es-ES" dirty="0"/>
              <a:t>Anexos</a:t>
            </a:r>
          </a:p>
        </p:txBody>
      </p:sp>
      <p:sp>
        <p:nvSpPr>
          <p:cNvPr id="3" name="Content Placeholder 2">
            <a:extLst>
              <a:ext uri="{FF2B5EF4-FFF2-40B4-BE49-F238E27FC236}">
                <a16:creationId xmlns:a16="http://schemas.microsoft.com/office/drawing/2014/main" id="{FF1C7907-A767-FF1C-46B3-0ECA39580F39}"/>
              </a:ext>
            </a:extLst>
          </p:cNvPr>
          <p:cNvSpPr>
            <a:spLocks noGrp="1"/>
          </p:cNvSpPr>
          <p:nvPr>
            <p:ph idx="1"/>
          </p:nvPr>
        </p:nvSpPr>
        <p:spPr>
          <a:xfrm>
            <a:off x="642812" y="2019792"/>
            <a:ext cx="5453188" cy="4641684"/>
          </a:xfrm>
        </p:spPr>
        <p:txBody>
          <a:bodyPr>
            <a:normAutofit/>
          </a:bodyPr>
          <a:lstStyle/>
          <a:p>
            <a:r>
              <a:rPr lang="es-ES" sz="3200" dirty="0"/>
              <a:t>Seguir las normas nacionales con respecto a qué constituye un anexo. </a:t>
            </a:r>
          </a:p>
          <a:p>
            <a:r>
              <a:rPr lang="es-ES" sz="3200" dirty="0"/>
              <a:t>En caso de no haber normas al respecto, el GMP debe convenir qué constituye un anexo.</a:t>
            </a:r>
          </a:p>
          <a:p>
            <a:pPr marL="0" indent="0">
              <a:buNone/>
            </a:pPr>
            <a:endParaRPr lang="nb-NO" sz="3200" err="1"/>
          </a:p>
        </p:txBody>
      </p:sp>
      <p:sp>
        <p:nvSpPr>
          <p:cNvPr id="4" name="Text Placeholder 3">
            <a:extLst>
              <a:ext uri="{FF2B5EF4-FFF2-40B4-BE49-F238E27FC236}">
                <a16:creationId xmlns:a16="http://schemas.microsoft.com/office/drawing/2014/main" id="{30849E1C-8976-8DF9-C8C6-A8113B81DB08}"/>
              </a:ext>
            </a:extLst>
          </p:cNvPr>
          <p:cNvSpPr>
            <a:spLocks noGrp="1"/>
          </p:cNvSpPr>
          <p:nvPr>
            <p:ph type="body" sz="quarter" idx="10"/>
          </p:nvPr>
        </p:nvSpPr>
        <p:spPr/>
        <p:txBody>
          <a:bodyPr/>
          <a:lstStyle/>
          <a:p>
            <a:r>
              <a:rPr lang="es-ES" dirty="0"/>
              <a:t>CONCEPTOS CLAVE</a:t>
            </a:r>
          </a:p>
        </p:txBody>
      </p:sp>
      <p:pic>
        <p:nvPicPr>
          <p:cNvPr id="10" name="Picture 9" descr="A document with text on it&#10;&#10;Description automatically generated">
            <a:extLst>
              <a:ext uri="{FF2B5EF4-FFF2-40B4-BE49-F238E27FC236}">
                <a16:creationId xmlns:a16="http://schemas.microsoft.com/office/drawing/2014/main" id="{5946667F-6E71-36A7-0499-263E3BC46BCC}"/>
              </a:ext>
            </a:extLst>
          </p:cNvPr>
          <p:cNvPicPr>
            <a:picLocks noChangeAspect="1"/>
          </p:cNvPicPr>
          <p:nvPr/>
        </p:nvPicPr>
        <p:blipFill>
          <a:blip r:embed="rId3">
            <a:duotone>
              <a:prstClr val="black"/>
              <a:srgbClr val="D9C3A5">
                <a:tint val="50000"/>
                <a:satMod val="180000"/>
              </a:srgbClr>
            </a:duotone>
          </a:blip>
          <a:stretch>
            <a:fillRect/>
          </a:stretch>
        </p:blipFill>
        <p:spPr>
          <a:xfrm rot="21178617">
            <a:off x="6389847" y="1261636"/>
            <a:ext cx="3901763" cy="5051120"/>
          </a:xfrm>
          <a:prstGeom prst="rect">
            <a:avLst/>
          </a:prstGeom>
          <a:effectLst>
            <a:outerShdw blurRad="63500" sx="102000" sy="102000" algn="ctr" rotWithShape="0">
              <a:prstClr val="black">
                <a:alpha val="40000"/>
              </a:prstClr>
            </a:outerShdw>
          </a:effectLst>
        </p:spPr>
      </p:pic>
      <p:pic>
        <p:nvPicPr>
          <p:cNvPr id="6" name="Picture 5" descr="A close-up of a document&#10;&#10;Description automatically generated">
            <a:extLst>
              <a:ext uri="{FF2B5EF4-FFF2-40B4-BE49-F238E27FC236}">
                <a16:creationId xmlns:a16="http://schemas.microsoft.com/office/drawing/2014/main" id="{CDC32FCD-0C1E-961F-E580-55D17C3594ED}"/>
              </a:ext>
            </a:extLst>
          </p:cNvPr>
          <p:cNvPicPr>
            <a:picLocks noChangeAspect="1"/>
          </p:cNvPicPr>
          <p:nvPr/>
        </p:nvPicPr>
        <p:blipFill>
          <a:blip r:embed="rId4">
            <a:duotone>
              <a:prstClr val="black"/>
              <a:srgbClr val="D9C3A5">
                <a:tint val="50000"/>
                <a:satMod val="180000"/>
              </a:srgbClr>
            </a:duotone>
          </a:blip>
          <a:stretch>
            <a:fillRect/>
          </a:stretch>
        </p:blipFill>
        <p:spPr>
          <a:xfrm rot="715778">
            <a:off x="7412855" y="1261637"/>
            <a:ext cx="3901763" cy="5051120"/>
          </a:xfrm>
          <a:prstGeom prst="rect">
            <a:avLst/>
          </a:prstGeom>
          <a:effectLst>
            <a:outerShdw blurRad="63500" sx="102000" sy="102000" algn="ctr" rotWithShape="0">
              <a:prstClr val="black">
                <a:alpha val="40000"/>
              </a:prstClr>
            </a:outerShdw>
          </a:effectLst>
        </p:spPr>
      </p:pic>
      <p:pic>
        <p:nvPicPr>
          <p:cNvPr id="8" name="Picture 7" descr="A paper with text and numbers&#10;&#10;Description automatically generated">
            <a:extLst>
              <a:ext uri="{FF2B5EF4-FFF2-40B4-BE49-F238E27FC236}">
                <a16:creationId xmlns:a16="http://schemas.microsoft.com/office/drawing/2014/main" id="{C5F8F1AE-2254-893A-836C-283E76065B2A}"/>
              </a:ext>
            </a:extLst>
          </p:cNvPr>
          <p:cNvPicPr>
            <a:picLocks noChangeAspect="1"/>
          </p:cNvPicPr>
          <p:nvPr/>
        </p:nvPicPr>
        <p:blipFill>
          <a:blip r:embed="rId5">
            <a:duotone>
              <a:prstClr val="black"/>
              <a:srgbClr val="D9C3A5">
                <a:tint val="50000"/>
                <a:satMod val="180000"/>
              </a:srgbClr>
            </a:duotone>
          </a:blip>
          <a:stretch>
            <a:fillRect/>
          </a:stretch>
        </p:blipFill>
        <p:spPr>
          <a:xfrm>
            <a:off x="7138290" y="221727"/>
            <a:ext cx="3901763" cy="50511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34996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2084-261A-A799-C806-53B303C33260}"/>
              </a:ext>
            </a:extLst>
          </p:cNvPr>
          <p:cNvSpPr>
            <a:spLocks noGrp="1"/>
          </p:cNvSpPr>
          <p:nvPr>
            <p:ph type="title"/>
          </p:nvPr>
        </p:nvSpPr>
        <p:spPr/>
        <p:txBody>
          <a:bodyPr/>
          <a:lstStyle/>
          <a:p>
            <a:r>
              <a:rPr lang="es-ES" dirty="0"/>
              <a:t>Disposiciones sobre confidencialidad</a:t>
            </a:r>
          </a:p>
        </p:txBody>
      </p:sp>
      <p:sp>
        <p:nvSpPr>
          <p:cNvPr id="3" name="Content Placeholder 2">
            <a:extLst>
              <a:ext uri="{FF2B5EF4-FFF2-40B4-BE49-F238E27FC236}">
                <a16:creationId xmlns:a16="http://schemas.microsoft.com/office/drawing/2014/main" id="{282D18A8-A934-33AA-E5FA-1D9A0992D7A5}"/>
              </a:ext>
            </a:extLst>
          </p:cNvPr>
          <p:cNvSpPr>
            <a:spLocks noGrp="1"/>
          </p:cNvSpPr>
          <p:nvPr>
            <p:ph idx="1"/>
          </p:nvPr>
        </p:nvSpPr>
        <p:spPr>
          <a:xfrm>
            <a:off x="642812" y="2415577"/>
            <a:ext cx="6017294" cy="4560302"/>
          </a:xfrm>
        </p:spPr>
        <p:txBody>
          <a:bodyPr>
            <a:normAutofit fontScale="92500" lnSpcReduction="10000"/>
          </a:bodyPr>
          <a:lstStyle/>
          <a:p>
            <a:pPr marL="287655" indent="-287655"/>
            <a:r>
              <a:rPr lang="es-ES" sz="2600" dirty="0">
                <a:solidFill>
                  <a:srgbClr val="002157"/>
                </a:solidFill>
              </a:rPr>
              <a:t>La divulgación con datos tachados y los resúmenes de contratos NO son una opción válida</a:t>
            </a:r>
          </a:p>
          <a:p>
            <a:pPr marL="287655" indent="-287655"/>
            <a:r>
              <a:rPr lang="es-ES" sz="2600" dirty="0">
                <a:solidFill>
                  <a:srgbClr val="002157"/>
                </a:solidFill>
              </a:rPr>
              <a:t>Las partes de los contratos podrían firmar renuncias a la confidencialidad </a:t>
            </a:r>
          </a:p>
          <a:p>
            <a:pPr marL="287655" indent="-287655"/>
            <a:r>
              <a:rPr lang="es-ES" sz="2600" dirty="0">
                <a:solidFill>
                  <a:srgbClr val="002157"/>
                </a:solidFill>
              </a:rPr>
              <a:t>El GMP podría:</a:t>
            </a:r>
          </a:p>
          <a:p>
            <a:pPr marL="818007" lvl="1" indent="-287655"/>
            <a:r>
              <a:rPr lang="es-ES" sz="2400" dirty="0">
                <a:solidFill>
                  <a:srgbClr val="002157"/>
                </a:solidFill>
              </a:rPr>
              <a:t>Analizar los reclamos de confidencialidad (sobre contratos completos o disposiciones específicas)</a:t>
            </a:r>
          </a:p>
          <a:p>
            <a:pPr marL="818007" lvl="1" indent="-287655"/>
            <a:r>
              <a:rPr lang="es-ES" sz="2400" dirty="0">
                <a:solidFill>
                  <a:srgbClr val="002157"/>
                </a:solidFill>
              </a:rPr>
              <a:t>Documentar los resultados</a:t>
            </a:r>
          </a:p>
          <a:p>
            <a:pPr marL="818007" lvl="1" indent="-287655"/>
            <a:r>
              <a:rPr lang="es-ES" sz="2400" dirty="0">
                <a:solidFill>
                  <a:srgbClr val="002157"/>
                </a:solidFill>
              </a:rPr>
              <a:t>Establecer planes de acción para superar los obstáculos legales</a:t>
            </a:r>
          </a:p>
          <a:p>
            <a:endParaRPr lang="x-none">
              <a:solidFill>
                <a:srgbClr val="002157"/>
              </a:solidFill>
            </a:endParaRPr>
          </a:p>
        </p:txBody>
      </p:sp>
      <p:sp>
        <p:nvSpPr>
          <p:cNvPr id="4" name="Text Placeholder 3">
            <a:extLst>
              <a:ext uri="{FF2B5EF4-FFF2-40B4-BE49-F238E27FC236}">
                <a16:creationId xmlns:a16="http://schemas.microsoft.com/office/drawing/2014/main" id="{F57275E4-CD3C-7C8D-C6D7-315671EADD93}"/>
              </a:ext>
            </a:extLst>
          </p:cNvPr>
          <p:cNvSpPr>
            <a:spLocks noGrp="1"/>
          </p:cNvSpPr>
          <p:nvPr>
            <p:ph type="body" sz="quarter" idx="10"/>
          </p:nvPr>
        </p:nvSpPr>
        <p:spPr/>
        <p:txBody>
          <a:bodyPr/>
          <a:lstStyle/>
          <a:p>
            <a:r>
              <a:rPr lang="es-ES" dirty="0">
                <a:solidFill>
                  <a:srgbClr val="00C3F0"/>
                </a:solidFill>
              </a:rPr>
              <a:t>CONCEPTOS CLAVE</a:t>
            </a:r>
          </a:p>
        </p:txBody>
      </p:sp>
      <p:pic>
        <p:nvPicPr>
          <p:cNvPr id="7" name="Picture Placeholder 6" descr="A close-up of a leather book&#10;&#10;Description automatically generated">
            <a:extLst>
              <a:ext uri="{FF2B5EF4-FFF2-40B4-BE49-F238E27FC236}">
                <a16:creationId xmlns:a16="http://schemas.microsoft.com/office/drawing/2014/main" id="{9F5DA4FF-A012-9721-6375-21C575B64169}"/>
              </a:ext>
            </a:extLst>
          </p:cNvPr>
          <p:cNvPicPr>
            <a:picLocks noGrp="1" noChangeAspect="1"/>
          </p:cNvPicPr>
          <p:nvPr>
            <p:ph type="pic" sz="quarter" idx="14"/>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06852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752606-217E-15DB-70BE-E24FAC2AC607}"/>
              </a:ext>
            </a:extLst>
          </p:cNvPr>
          <p:cNvSpPr>
            <a:spLocks noGrp="1"/>
          </p:cNvSpPr>
          <p:nvPr>
            <p:ph type="body" sz="quarter" idx="10"/>
          </p:nvPr>
        </p:nvSpPr>
        <p:spPr/>
        <p:txBody>
          <a:bodyPr/>
          <a:lstStyle/>
          <a:p>
            <a:r>
              <a:rPr lang="es-ES" dirty="0"/>
              <a:t>EJEMPLO</a:t>
            </a:r>
          </a:p>
        </p:txBody>
      </p:sp>
      <p:sp>
        <p:nvSpPr>
          <p:cNvPr id="3" name="Text Placeholder 2">
            <a:extLst>
              <a:ext uri="{FF2B5EF4-FFF2-40B4-BE49-F238E27FC236}">
                <a16:creationId xmlns:a16="http://schemas.microsoft.com/office/drawing/2014/main" id="{0BB80EB3-AD5A-863B-C71D-0985C09919D7}"/>
              </a:ext>
            </a:extLst>
          </p:cNvPr>
          <p:cNvSpPr>
            <a:spLocks noGrp="1"/>
          </p:cNvSpPr>
          <p:nvPr>
            <p:ph type="body" sz="quarter" idx="11"/>
          </p:nvPr>
        </p:nvSpPr>
        <p:spPr/>
        <p:txBody>
          <a:bodyPr/>
          <a:lstStyle/>
          <a:p>
            <a:r>
              <a:rPr lang="es-ES" dirty="0"/>
              <a:t>Ghana</a:t>
            </a:r>
          </a:p>
        </p:txBody>
      </p:sp>
      <p:sp>
        <p:nvSpPr>
          <p:cNvPr id="4" name="Text Placeholder 3">
            <a:extLst>
              <a:ext uri="{FF2B5EF4-FFF2-40B4-BE49-F238E27FC236}">
                <a16:creationId xmlns:a16="http://schemas.microsoft.com/office/drawing/2014/main" id="{82020A8A-C12C-82A4-3341-893F45A10672}"/>
              </a:ext>
            </a:extLst>
          </p:cNvPr>
          <p:cNvSpPr>
            <a:spLocks noGrp="1"/>
          </p:cNvSpPr>
          <p:nvPr>
            <p:ph type="body" sz="quarter" idx="12"/>
          </p:nvPr>
        </p:nvSpPr>
        <p:spPr>
          <a:xfrm>
            <a:off x="1003243" y="3755796"/>
            <a:ext cx="5092757" cy="914400"/>
          </a:xfrm>
        </p:spPr>
        <p:txBody>
          <a:bodyPr/>
          <a:lstStyle/>
          <a:p>
            <a:r>
              <a:rPr lang="es-ES" dirty="0">
                <a:solidFill>
                  <a:srgbClr val="002157"/>
                </a:solidFill>
              </a:rPr>
              <a:t>Los contratos pueden incluir pautas sobre cómo divulgar la información </a:t>
            </a:r>
          </a:p>
        </p:txBody>
      </p:sp>
      <p:sp>
        <p:nvSpPr>
          <p:cNvPr id="5" name="Text Placeholder 4">
            <a:extLst>
              <a:ext uri="{FF2B5EF4-FFF2-40B4-BE49-F238E27FC236}">
                <a16:creationId xmlns:a16="http://schemas.microsoft.com/office/drawing/2014/main" id="{8AED5085-DC89-66F6-1D0F-98D86260A40F}"/>
              </a:ext>
            </a:extLst>
          </p:cNvPr>
          <p:cNvSpPr>
            <a:spLocks noGrp="1"/>
          </p:cNvSpPr>
          <p:nvPr>
            <p:ph type="body" sz="quarter" idx="13"/>
          </p:nvPr>
        </p:nvSpPr>
        <p:spPr/>
        <p:txBody>
          <a:bodyPr/>
          <a:lstStyle/>
          <a:p>
            <a:r>
              <a:rPr lang="es-ES" dirty="0">
                <a:solidFill>
                  <a:srgbClr val="00C3F0"/>
                </a:solidFill>
              </a:rPr>
              <a:t>CONCEPTOS CLAVE</a:t>
            </a:r>
          </a:p>
        </p:txBody>
      </p:sp>
      <p:pic>
        <p:nvPicPr>
          <p:cNvPr id="8" name="Content Placeholder 5">
            <a:extLst>
              <a:ext uri="{FF2B5EF4-FFF2-40B4-BE49-F238E27FC236}">
                <a16:creationId xmlns:a16="http://schemas.microsoft.com/office/drawing/2014/main" id="{0D946156-BB57-7F4A-745F-ECB3CB5D84F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rot="196157">
            <a:off x="6855021" y="1542427"/>
            <a:ext cx="4843987" cy="44267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6621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2084-261A-A799-C806-53B303C33260}"/>
              </a:ext>
            </a:extLst>
          </p:cNvPr>
          <p:cNvSpPr>
            <a:spLocks noGrp="1"/>
          </p:cNvSpPr>
          <p:nvPr>
            <p:ph type="title"/>
          </p:nvPr>
        </p:nvSpPr>
        <p:spPr/>
        <p:txBody>
          <a:bodyPr/>
          <a:lstStyle/>
          <a:p>
            <a:r>
              <a:rPr lang="es-ES" dirty="0"/>
              <a:t>Modificaciones</a:t>
            </a:r>
          </a:p>
        </p:txBody>
      </p:sp>
      <p:sp>
        <p:nvSpPr>
          <p:cNvPr id="3" name="Content Placeholder 2">
            <a:extLst>
              <a:ext uri="{FF2B5EF4-FFF2-40B4-BE49-F238E27FC236}">
                <a16:creationId xmlns:a16="http://schemas.microsoft.com/office/drawing/2014/main" id="{282D18A8-A934-33AA-E5FA-1D9A0992D7A5}"/>
              </a:ext>
            </a:extLst>
          </p:cNvPr>
          <p:cNvSpPr>
            <a:spLocks noGrp="1"/>
          </p:cNvSpPr>
          <p:nvPr>
            <p:ph idx="1"/>
          </p:nvPr>
        </p:nvSpPr>
        <p:spPr>
          <a:xfrm>
            <a:off x="642812" y="1866658"/>
            <a:ext cx="6126477" cy="4560302"/>
          </a:xfrm>
        </p:spPr>
        <p:txBody>
          <a:bodyPr>
            <a:noAutofit/>
          </a:bodyPr>
          <a:lstStyle/>
          <a:p>
            <a:pPr marL="0" indent="0">
              <a:buNone/>
            </a:pPr>
            <a:r>
              <a:rPr lang="es-ES" sz="2200" dirty="0">
                <a:solidFill>
                  <a:srgbClr val="002157"/>
                </a:solidFill>
              </a:rPr>
              <a:t>En caso de introducirse modificaciones después del 1 de enero de 2021:</a:t>
            </a:r>
          </a:p>
          <a:p>
            <a:pPr marL="287655" indent="-287655"/>
            <a:r>
              <a:rPr lang="es-ES" sz="2200" dirty="0">
                <a:solidFill>
                  <a:srgbClr val="002157"/>
                </a:solidFill>
              </a:rPr>
              <a:t>Es obligatorio divulgar el contrato original completo, incluidas sus modificaciones previas.</a:t>
            </a:r>
          </a:p>
          <a:p>
            <a:pPr marL="287655" indent="-287655"/>
            <a:r>
              <a:rPr lang="es-ES" sz="2200" dirty="0">
                <a:solidFill>
                  <a:srgbClr val="002157"/>
                </a:solidFill>
              </a:rPr>
              <a:t>Las partes pueden reformular términos que estuvieran inactivos en la versión actualizada del contrato.</a:t>
            </a:r>
          </a:p>
          <a:p>
            <a:pPr marL="287655" indent="-287655"/>
            <a:r>
              <a:rPr lang="es-ES" sz="2200" dirty="0">
                <a:solidFill>
                  <a:srgbClr val="002157"/>
                </a:solidFill>
              </a:rPr>
              <a:t>En caso de riesgo de divulgar disposiciones que eran confidenciales antes del 1 de enero de 2021, los GMP pueden solicitar a las partes contractuales que renuncien a la confidencialidad.</a:t>
            </a:r>
          </a:p>
          <a:p>
            <a:pPr marL="287655" indent="-287655"/>
            <a:endParaRPr lang="nb-NO" sz="2200" dirty="0">
              <a:solidFill>
                <a:srgbClr val="002157"/>
              </a:solidFill>
            </a:endParaRPr>
          </a:p>
          <a:p>
            <a:pPr marL="287655" indent="-287655"/>
            <a:endParaRPr lang="nb-NO" sz="2200" dirty="0">
              <a:solidFill>
                <a:srgbClr val="002157"/>
              </a:solidFill>
            </a:endParaRPr>
          </a:p>
          <a:p>
            <a:endParaRPr lang="x-none" sz="2200">
              <a:solidFill>
                <a:srgbClr val="002157"/>
              </a:solidFill>
            </a:endParaRPr>
          </a:p>
        </p:txBody>
      </p:sp>
      <p:sp>
        <p:nvSpPr>
          <p:cNvPr id="4" name="Text Placeholder 3">
            <a:extLst>
              <a:ext uri="{FF2B5EF4-FFF2-40B4-BE49-F238E27FC236}">
                <a16:creationId xmlns:a16="http://schemas.microsoft.com/office/drawing/2014/main" id="{F57275E4-CD3C-7C8D-C6D7-315671EADD93}"/>
              </a:ext>
            </a:extLst>
          </p:cNvPr>
          <p:cNvSpPr>
            <a:spLocks noGrp="1"/>
          </p:cNvSpPr>
          <p:nvPr>
            <p:ph type="body" sz="quarter" idx="10"/>
          </p:nvPr>
        </p:nvSpPr>
        <p:spPr/>
        <p:txBody>
          <a:bodyPr/>
          <a:lstStyle/>
          <a:p>
            <a:r>
              <a:rPr lang="es-ES" dirty="0">
                <a:solidFill>
                  <a:srgbClr val="00C3F0"/>
                </a:solidFill>
              </a:rPr>
              <a:t>CONCEPTOS CLAVE</a:t>
            </a:r>
          </a:p>
        </p:txBody>
      </p:sp>
      <p:pic>
        <p:nvPicPr>
          <p:cNvPr id="9" name="Picture Placeholder 8">
            <a:extLst>
              <a:ext uri="{FF2B5EF4-FFF2-40B4-BE49-F238E27FC236}">
                <a16:creationId xmlns:a16="http://schemas.microsoft.com/office/drawing/2014/main" id="{BE4C0345-6413-D0BC-398C-E512E56AC5D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8600" cy="6857999"/>
          </a:xfrm>
        </p:spPr>
      </p:pic>
    </p:spTree>
    <p:extLst>
      <p:ext uri="{BB962C8B-B14F-4D97-AF65-F5344CB8AC3E}">
        <p14:creationId xmlns:p14="http://schemas.microsoft.com/office/powerpoint/2010/main" val="1046347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752606-217E-15DB-70BE-E24FAC2AC607}"/>
              </a:ext>
            </a:extLst>
          </p:cNvPr>
          <p:cNvSpPr>
            <a:spLocks noGrp="1"/>
          </p:cNvSpPr>
          <p:nvPr>
            <p:ph type="body" sz="quarter" idx="10"/>
          </p:nvPr>
        </p:nvSpPr>
        <p:spPr/>
        <p:txBody>
          <a:bodyPr/>
          <a:lstStyle/>
          <a:p>
            <a:r>
              <a:rPr lang="es-ES" dirty="0"/>
              <a:t>EJEMPLO</a:t>
            </a:r>
          </a:p>
        </p:txBody>
      </p:sp>
      <p:sp>
        <p:nvSpPr>
          <p:cNvPr id="3" name="Text Placeholder 2">
            <a:extLst>
              <a:ext uri="{FF2B5EF4-FFF2-40B4-BE49-F238E27FC236}">
                <a16:creationId xmlns:a16="http://schemas.microsoft.com/office/drawing/2014/main" id="{0BB80EB3-AD5A-863B-C71D-0985C09919D7}"/>
              </a:ext>
            </a:extLst>
          </p:cNvPr>
          <p:cNvSpPr>
            <a:spLocks noGrp="1"/>
          </p:cNvSpPr>
          <p:nvPr>
            <p:ph type="body" sz="quarter" idx="11"/>
          </p:nvPr>
        </p:nvSpPr>
        <p:spPr/>
        <p:txBody>
          <a:bodyPr/>
          <a:lstStyle/>
          <a:p>
            <a:r>
              <a:rPr lang="es-ES" dirty="0"/>
              <a:t>México</a:t>
            </a:r>
          </a:p>
        </p:txBody>
      </p:sp>
      <p:sp>
        <p:nvSpPr>
          <p:cNvPr id="4" name="Text Placeholder 3">
            <a:extLst>
              <a:ext uri="{FF2B5EF4-FFF2-40B4-BE49-F238E27FC236}">
                <a16:creationId xmlns:a16="http://schemas.microsoft.com/office/drawing/2014/main" id="{82020A8A-C12C-82A4-3341-893F45A10672}"/>
              </a:ext>
            </a:extLst>
          </p:cNvPr>
          <p:cNvSpPr>
            <a:spLocks noGrp="1"/>
          </p:cNvSpPr>
          <p:nvPr>
            <p:ph type="body" sz="quarter" idx="12"/>
          </p:nvPr>
        </p:nvSpPr>
        <p:spPr>
          <a:xfrm>
            <a:off x="1003242" y="3630113"/>
            <a:ext cx="5943468" cy="914400"/>
          </a:xfrm>
        </p:spPr>
        <p:txBody>
          <a:bodyPr/>
          <a:lstStyle/>
          <a:p>
            <a:r>
              <a:rPr lang="es-ES" sz="2200" dirty="0">
                <a:solidFill>
                  <a:srgbClr val="002157"/>
                </a:solidFill>
              </a:rPr>
              <a:t>El Gobierno publica los contratos de petróleo y gas en un portal administrado por la Comisión Nacional de Hidrocarburos (CNH). </a:t>
            </a:r>
          </a:p>
          <a:p>
            <a:r>
              <a:rPr lang="es-ES" sz="2200" dirty="0">
                <a:solidFill>
                  <a:srgbClr val="002157"/>
                </a:solidFill>
              </a:rPr>
              <a:t>Explica los procesos regulatorios de contratación y permite que los usuarios vean las modificaciones introducidas a los contratos a lo largo del tiempo. </a:t>
            </a:r>
          </a:p>
        </p:txBody>
      </p:sp>
      <p:sp>
        <p:nvSpPr>
          <p:cNvPr id="5" name="Text Placeholder 4">
            <a:extLst>
              <a:ext uri="{FF2B5EF4-FFF2-40B4-BE49-F238E27FC236}">
                <a16:creationId xmlns:a16="http://schemas.microsoft.com/office/drawing/2014/main" id="{8AED5085-DC89-66F6-1D0F-98D86260A40F}"/>
              </a:ext>
            </a:extLst>
          </p:cNvPr>
          <p:cNvSpPr>
            <a:spLocks noGrp="1"/>
          </p:cNvSpPr>
          <p:nvPr>
            <p:ph type="body" sz="quarter" idx="13"/>
          </p:nvPr>
        </p:nvSpPr>
        <p:spPr/>
        <p:txBody>
          <a:bodyPr/>
          <a:lstStyle/>
          <a:p>
            <a:r>
              <a:rPr lang="es-ES" dirty="0">
                <a:solidFill>
                  <a:srgbClr val="00C3F0"/>
                </a:solidFill>
              </a:rPr>
              <a:t>CONCEPTOS CLAVE</a:t>
            </a:r>
          </a:p>
        </p:txBody>
      </p:sp>
      <p:pic>
        <p:nvPicPr>
          <p:cNvPr id="7" name="Picture 6" descr="A blue outline of a country&#10;&#10;Description automatically generated">
            <a:extLst>
              <a:ext uri="{FF2B5EF4-FFF2-40B4-BE49-F238E27FC236}">
                <a16:creationId xmlns:a16="http://schemas.microsoft.com/office/drawing/2014/main" id="{FFE5BDB4-99FE-2AFE-573D-B0732BDBF4E4}"/>
              </a:ext>
            </a:extLst>
          </p:cNvPr>
          <p:cNvPicPr>
            <a:picLocks noChangeAspect="1"/>
          </p:cNvPicPr>
          <p:nvPr/>
        </p:nvPicPr>
        <p:blipFill>
          <a:blip r:embed="rId2"/>
          <a:stretch>
            <a:fillRect/>
          </a:stretch>
        </p:blipFill>
        <p:spPr>
          <a:xfrm>
            <a:off x="4504401" y="429581"/>
            <a:ext cx="4457700" cy="4457700"/>
          </a:xfrm>
          <a:prstGeom prst="rect">
            <a:avLst/>
          </a:prstGeom>
        </p:spPr>
      </p:pic>
      <p:pic>
        <p:nvPicPr>
          <p:cNvPr id="8" name="Content Placeholder 5">
            <a:extLst>
              <a:ext uri="{FF2B5EF4-FFF2-40B4-BE49-F238E27FC236}">
                <a16:creationId xmlns:a16="http://schemas.microsoft.com/office/drawing/2014/main" id="{0D946156-BB57-7F4A-745F-ECB3CB5D84F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196157">
            <a:off x="7434207" y="2959823"/>
            <a:ext cx="4182568" cy="30396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2948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es-ES" dirty="0"/>
              <a:t>Desafíos en la implementación</a:t>
            </a:r>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253976"/>
            <a:ext cx="9521604" cy="4100255"/>
          </a:xfrm>
        </p:spPr>
        <p:txBody>
          <a:bodyPr vert="horz" lIns="91440" tIns="45720" rIns="91440" bIns="45720" rtlCol="0" anchor="t">
            <a:normAutofit/>
          </a:bodyPr>
          <a:lstStyle/>
          <a:p>
            <a:r>
              <a:rPr lang="es-ES" sz="3200" dirty="0"/>
              <a:t>Limitaciones de </a:t>
            </a:r>
            <a:r>
              <a:rPr lang="es-ES" sz="3200" b="1" dirty="0">
                <a:solidFill>
                  <a:srgbClr val="0090BF"/>
                </a:solidFill>
              </a:rPr>
              <a:t>capacidad</a:t>
            </a:r>
            <a:r>
              <a:rPr lang="es-ES" sz="3200" dirty="0"/>
              <a:t> e </a:t>
            </a:r>
            <a:r>
              <a:rPr lang="es-ES" sz="3200" b="1" dirty="0">
                <a:solidFill>
                  <a:srgbClr val="0090BF"/>
                </a:solidFill>
              </a:rPr>
              <a:t>infraestructura</a:t>
            </a:r>
            <a:r>
              <a:rPr lang="es-ES" sz="3200" dirty="0"/>
              <a:t> ​</a:t>
            </a:r>
          </a:p>
          <a:p>
            <a:r>
              <a:rPr lang="es-ES" sz="3200" dirty="0"/>
              <a:t>Falta de </a:t>
            </a:r>
            <a:r>
              <a:rPr lang="es-ES" sz="3200" b="1" dirty="0">
                <a:solidFill>
                  <a:srgbClr val="0090BF"/>
                </a:solidFill>
              </a:rPr>
              <a:t>voluntad política ​</a:t>
            </a:r>
          </a:p>
          <a:p>
            <a:r>
              <a:rPr lang="es-ES" sz="3200" dirty="0"/>
              <a:t>Falta de </a:t>
            </a:r>
            <a:r>
              <a:rPr lang="es-ES" sz="3200" b="1" dirty="0">
                <a:solidFill>
                  <a:srgbClr val="0090BF"/>
                </a:solidFill>
              </a:rPr>
              <a:t>coordinación</a:t>
            </a:r>
            <a:r>
              <a:rPr lang="es-ES" sz="3200" dirty="0"/>
              <a:t> entre los ministerios y organismos gubernamentales</a:t>
            </a:r>
          </a:p>
          <a:p>
            <a:r>
              <a:rPr lang="es-ES" sz="3200" dirty="0"/>
              <a:t>Accesibilidad de los </a:t>
            </a:r>
            <a:r>
              <a:rPr lang="es-ES" sz="3200" b="1" dirty="0">
                <a:solidFill>
                  <a:srgbClr val="0090BF"/>
                </a:solidFill>
              </a:rPr>
              <a:t>portales</a:t>
            </a:r>
          </a:p>
        </p:txBody>
      </p:sp>
      <p:sp>
        <p:nvSpPr>
          <p:cNvPr id="4" name="TextBox 3">
            <a:extLst>
              <a:ext uri="{FF2B5EF4-FFF2-40B4-BE49-F238E27FC236}">
                <a16:creationId xmlns:a16="http://schemas.microsoft.com/office/drawing/2014/main" id="{C7B8468C-1A39-6562-CE39-57E7A9645A53}"/>
              </a:ext>
            </a:extLst>
          </p:cNvPr>
          <p:cNvSpPr txBox="1"/>
          <p:nvPr/>
        </p:nvSpPr>
        <p:spPr>
          <a:xfrm>
            <a:off x="800100" y="489787"/>
            <a:ext cx="2188760" cy="369332"/>
          </a:xfrm>
          <a:prstGeom prst="rect">
            <a:avLst/>
          </a:prstGeom>
          <a:noFill/>
        </p:spPr>
        <p:txBody>
          <a:bodyPr wrap="square" lIns="180000" rtlCol="0">
            <a:spAutoFit/>
          </a:bodyPr>
          <a:lstStyle/>
          <a:p>
            <a:r>
              <a:rPr lang="es-ES" dirty="0">
                <a:solidFill>
                  <a:schemeClr val="bg2"/>
                </a:solidFill>
                <a:latin typeface="Franklin Gothic Medium" panose="020B0603020102020204" pitchFamily="34" charset="0"/>
              </a:rPr>
              <a:t>CONCEPTOS CLAVE</a:t>
            </a:r>
          </a:p>
        </p:txBody>
      </p:sp>
    </p:spTree>
    <p:extLst>
      <p:ext uri="{BB962C8B-B14F-4D97-AF65-F5344CB8AC3E}">
        <p14:creationId xmlns:p14="http://schemas.microsoft.com/office/powerpoint/2010/main" val="1340402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es-ES" dirty="0"/>
              <a:t>Juego de roles: argumentar a favor de la transparencia de los contratos</a:t>
            </a:r>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567876"/>
            <a:ext cx="9644187" cy="4100255"/>
          </a:xfrm>
        </p:spPr>
        <p:txBody>
          <a:bodyPr vert="horz" lIns="91440" tIns="45720" rIns="91440" bIns="45720" rtlCol="0" anchor="t">
            <a:normAutofit/>
          </a:bodyPr>
          <a:lstStyle/>
          <a:p>
            <a:r>
              <a:rPr lang="es-ES" dirty="0"/>
              <a:t>Los contratos poseen </a:t>
            </a:r>
            <a:r>
              <a:rPr lang="es-ES" b="1" dirty="0">
                <a:solidFill>
                  <a:srgbClr val="0090BF"/>
                </a:solidFill>
              </a:rPr>
              <a:t>información comercialmente sensible </a:t>
            </a:r>
            <a:r>
              <a:rPr lang="es-ES" dirty="0"/>
              <a:t>que podría menoscabar la competitividad en caso de divulgarse</a:t>
            </a:r>
          </a:p>
          <a:p>
            <a:pPr>
              <a:buClr>
                <a:srgbClr val="002157"/>
              </a:buClr>
            </a:pPr>
            <a:r>
              <a:rPr lang="es-ES" dirty="0"/>
              <a:t>Las </a:t>
            </a:r>
            <a:r>
              <a:rPr lang="es-ES" b="1" dirty="0">
                <a:solidFill>
                  <a:srgbClr val="0090BF"/>
                </a:solidFill>
              </a:rPr>
              <a:t>cláusulas de confidencialidad </a:t>
            </a:r>
            <a:r>
              <a:rPr lang="es-ES" dirty="0"/>
              <a:t>contractuales impiden la transparencia de los contratos</a:t>
            </a:r>
          </a:p>
          <a:p>
            <a:r>
              <a:rPr lang="es-ES" dirty="0"/>
              <a:t>La transparencia de los contratos </a:t>
            </a:r>
            <a:r>
              <a:rPr lang="es-ES" b="1" dirty="0">
                <a:solidFill>
                  <a:srgbClr val="0090BF"/>
                </a:solidFill>
              </a:rPr>
              <a:t>ahuyenta a los inversores</a:t>
            </a:r>
          </a:p>
          <a:p>
            <a:r>
              <a:rPr lang="es-ES" dirty="0"/>
              <a:t>Los contratos son </a:t>
            </a:r>
            <a:r>
              <a:rPr lang="es-ES" b="1" dirty="0">
                <a:solidFill>
                  <a:srgbClr val="0090BF"/>
                </a:solidFill>
              </a:rPr>
              <a:t>demasiado complejos </a:t>
            </a:r>
            <a:r>
              <a:rPr lang="es-ES" dirty="0"/>
              <a:t>para que el público general pueda comprenderlos</a:t>
            </a:r>
          </a:p>
        </p:txBody>
      </p:sp>
      <p:sp>
        <p:nvSpPr>
          <p:cNvPr id="4" name="TextBox 3">
            <a:extLst>
              <a:ext uri="{FF2B5EF4-FFF2-40B4-BE49-F238E27FC236}">
                <a16:creationId xmlns:a16="http://schemas.microsoft.com/office/drawing/2014/main" id="{C7B8468C-1A39-6562-CE39-57E7A9645A53}"/>
              </a:ext>
            </a:extLst>
          </p:cNvPr>
          <p:cNvSpPr txBox="1"/>
          <p:nvPr/>
        </p:nvSpPr>
        <p:spPr>
          <a:xfrm>
            <a:off x="800100" y="489787"/>
            <a:ext cx="2202407" cy="369332"/>
          </a:xfrm>
          <a:prstGeom prst="rect">
            <a:avLst/>
          </a:prstGeom>
          <a:noFill/>
        </p:spPr>
        <p:txBody>
          <a:bodyPr wrap="square" lIns="180000" rtlCol="0">
            <a:spAutoFit/>
          </a:bodyPr>
          <a:lstStyle/>
          <a:p>
            <a:r>
              <a:rPr lang="es-ES" dirty="0">
                <a:solidFill>
                  <a:schemeClr val="bg2"/>
                </a:solidFill>
                <a:latin typeface="Franklin Gothic Medium" panose="020B0603020102020204" pitchFamily="34" charset="0"/>
              </a:rPr>
              <a:t>CONCEPTOS CLAVE</a:t>
            </a:r>
          </a:p>
        </p:txBody>
      </p:sp>
    </p:spTree>
    <p:extLst>
      <p:ext uri="{BB962C8B-B14F-4D97-AF65-F5344CB8AC3E}">
        <p14:creationId xmlns:p14="http://schemas.microsoft.com/office/powerpoint/2010/main" val="1647491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03243" y="3097241"/>
            <a:ext cx="6436648" cy="2223079"/>
          </a:xfrm>
        </p:spPr>
        <p:txBody>
          <a:bodyPr>
            <a:normAutofit/>
          </a:bodyPr>
          <a:lstStyle/>
          <a:p>
            <a:r>
              <a:rPr lang="es-ES" dirty="0"/>
              <a:t>Resumen de cambios clave sobre la transparencia de los contratos</a:t>
            </a:r>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202299" y="2038729"/>
            <a:ext cx="3235381" cy="438254"/>
          </a:xfrm>
        </p:spPr>
        <p:txBody>
          <a:bodyPr/>
          <a:lstStyle/>
          <a:p>
            <a:r>
              <a:rPr lang="es-ES" sz="2400" dirty="0"/>
              <a:t>ESTÁNDAR EITI 2023</a:t>
            </a:r>
          </a:p>
        </p:txBody>
      </p:sp>
      <p:pic>
        <p:nvPicPr>
          <p:cNvPr id="3" name="Picture 2">
            <a:extLst>
              <a:ext uri="{FF2B5EF4-FFF2-40B4-BE49-F238E27FC236}">
                <a16:creationId xmlns:a16="http://schemas.microsoft.com/office/drawing/2014/main" id="{0AD4F992-2CD2-E877-80F9-250E93D19EBA}"/>
              </a:ext>
            </a:extLst>
          </p:cNvPr>
          <p:cNvPicPr>
            <a:picLocks noChangeAspect="1"/>
          </p:cNvPicPr>
          <p:nvPr/>
        </p:nvPicPr>
        <p:blipFill>
          <a:blip r:embed="rId2"/>
          <a:stretch>
            <a:fillRect/>
          </a:stretch>
        </p:blipFill>
        <p:spPr>
          <a:xfrm>
            <a:off x="7780798" y="1400927"/>
            <a:ext cx="3407959" cy="4804064"/>
          </a:xfrm>
          <a:prstGeom prst="rect">
            <a:avLst/>
          </a:prstGeom>
        </p:spPr>
      </p:pic>
    </p:spTree>
    <p:extLst>
      <p:ext uri="{BB962C8B-B14F-4D97-AF65-F5344CB8AC3E}">
        <p14:creationId xmlns:p14="http://schemas.microsoft.com/office/powerpoint/2010/main" val="3881553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294D05C-2431-06D4-1D8D-C419F6DD939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528851" y="2317633"/>
            <a:ext cx="1991100" cy="2411133"/>
          </a:xfrm>
          <a:prstGeom prst="rect">
            <a:avLst/>
          </a:prstGeom>
        </p:spPr>
      </p:pic>
      <p:pic>
        <p:nvPicPr>
          <p:cNvPr id="21" name="Picture 20">
            <a:extLst>
              <a:ext uri="{FF2B5EF4-FFF2-40B4-BE49-F238E27FC236}">
                <a16:creationId xmlns:a16="http://schemas.microsoft.com/office/drawing/2014/main" id="{4250DCA6-D40D-8B7A-61A8-010916E219D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278035" y="2317634"/>
            <a:ext cx="1991065" cy="2517087"/>
          </a:xfrm>
          <a:prstGeom prst="rect">
            <a:avLst/>
          </a:prstGeom>
        </p:spPr>
      </p:pic>
      <p:sp>
        <p:nvSpPr>
          <p:cNvPr id="2" name="Title 1">
            <a:extLst>
              <a:ext uri="{FF2B5EF4-FFF2-40B4-BE49-F238E27FC236}">
                <a16:creationId xmlns:a16="http://schemas.microsoft.com/office/drawing/2014/main" id="{E12D70FB-8269-8823-FC65-CBB6183AC0D4}"/>
              </a:ext>
            </a:extLst>
          </p:cNvPr>
          <p:cNvSpPr>
            <a:spLocks noGrp="1"/>
          </p:cNvSpPr>
          <p:nvPr>
            <p:ph type="title"/>
          </p:nvPr>
        </p:nvSpPr>
        <p:spPr>
          <a:xfrm>
            <a:off x="642812" y="1295357"/>
            <a:ext cx="10905753" cy="671660"/>
          </a:xfrm>
        </p:spPr>
        <p:txBody>
          <a:bodyPr/>
          <a:lstStyle/>
          <a:p>
            <a:r>
              <a:rPr lang="es-ES" dirty="0"/>
              <a:t>Aspectos clave</a:t>
            </a:r>
          </a:p>
        </p:txBody>
      </p:sp>
      <p:pic>
        <p:nvPicPr>
          <p:cNvPr id="12" name="Picture 11">
            <a:extLst>
              <a:ext uri="{FF2B5EF4-FFF2-40B4-BE49-F238E27FC236}">
                <a16:creationId xmlns:a16="http://schemas.microsoft.com/office/drawing/2014/main" id="{5C633E85-4E69-476C-6136-EA6281C3A78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795778" y="2306360"/>
            <a:ext cx="1991065" cy="2468847"/>
          </a:xfrm>
          <a:prstGeom prst="rect">
            <a:avLst/>
          </a:prstGeom>
        </p:spPr>
      </p:pic>
      <p:pic>
        <p:nvPicPr>
          <p:cNvPr id="9" name="Picture 8">
            <a:extLst>
              <a:ext uri="{FF2B5EF4-FFF2-40B4-BE49-F238E27FC236}">
                <a16:creationId xmlns:a16="http://schemas.microsoft.com/office/drawing/2014/main" id="{2FB075CA-8CE8-32E5-83FD-4F607E7BC2AD}"/>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60786" y="2302829"/>
            <a:ext cx="1983034" cy="2484699"/>
          </a:xfrm>
          <a:prstGeom prst="rect">
            <a:avLst/>
          </a:prstGeom>
        </p:spPr>
      </p:pic>
      <p:pic>
        <p:nvPicPr>
          <p:cNvPr id="6" name="Picture 5">
            <a:extLst>
              <a:ext uri="{FF2B5EF4-FFF2-40B4-BE49-F238E27FC236}">
                <a16:creationId xmlns:a16="http://schemas.microsoft.com/office/drawing/2014/main" id="{6F73D383-74BD-4BC2-A10E-A08423CF2C23}"/>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019481" y="2317633"/>
            <a:ext cx="1991066" cy="2515283"/>
          </a:xfrm>
          <a:prstGeom prst="rect">
            <a:avLst/>
          </a:prstGeom>
        </p:spPr>
      </p:pic>
      <p:sp>
        <p:nvSpPr>
          <p:cNvPr id="4" name="Rectangle 3">
            <a:extLst>
              <a:ext uri="{FF2B5EF4-FFF2-40B4-BE49-F238E27FC236}">
                <a16:creationId xmlns:a16="http://schemas.microsoft.com/office/drawing/2014/main" id="{FF101D6F-5780-4792-AF4C-AAB64DF83A6D}"/>
              </a:ext>
            </a:extLst>
          </p:cNvPr>
          <p:cNvSpPr/>
          <p:nvPr/>
        </p:nvSpPr>
        <p:spPr>
          <a:xfrm>
            <a:off x="760786" y="2308164"/>
            <a:ext cx="1991065" cy="2538608"/>
          </a:xfrm>
          <a:prstGeom prst="rect">
            <a:avLst/>
          </a:prstGeom>
          <a:solidFill>
            <a:schemeClr val="tx2">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FFFFFF"/>
              </a:solidFill>
            </a:endParaRPr>
          </a:p>
        </p:txBody>
      </p:sp>
      <p:sp>
        <p:nvSpPr>
          <p:cNvPr id="7" name="Rectangle 6">
            <a:extLst>
              <a:ext uri="{FF2B5EF4-FFF2-40B4-BE49-F238E27FC236}">
                <a16:creationId xmlns:a16="http://schemas.microsoft.com/office/drawing/2014/main" id="{D02C09DF-548E-63A7-EB83-226DBFEC1026}"/>
              </a:ext>
            </a:extLst>
          </p:cNvPr>
          <p:cNvSpPr/>
          <p:nvPr/>
        </p:nvSpPr>
        <p:spPr>
          <a:xfrm>
            <a:off x="3019411" y="2301236"/>
            <a:ext cx="1991065" cy="2538608"/>
          </a:xfrm>
          <a:prstGeom prst="rect">
            <a:avLst/>
          </a:prstGeom>
          <a:solidFill>
            <a:schemeClr val="bg1">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FFFFFF"/>
              </a:solidFill>
            </a:endParaRPr>
          </a:p>
        </p:txBody>
      </p:sp>
      <p:sp>
        <p:nvSpPr>
          <p:cNvPr id="10" name="Rectangle 9">
            <a:extLst>
              <a:ext uri="{FF2B5EF4-FFF2-40B4-BE49-F238E27FC236}">
                <a16:creationId xmlns:a16="http://schemas.microsoft.com/office/drawing/2014/main" id="{F3ADEE5B-7008-2CEF-027F-6E2DFCE2311C}"/>
              </a:ext>
            </a:extLst>
          </p:cNvPr>
          <p:cNvSpPr/>
          <p:nvPr/>
        </p:nvSpPr>
        <p:spPr>
          <a:xfrm>
            <a:off x="7528918" y="2317633"/>
            <a:ext cx="1991065" cy="2538608"/>
          </a:xfrm>
          <a:prstGeom prst="rect">
            <a:avLst/>
          </a:prstGeom>
          <a:solidFill>
            <a:schemeClr val="accent4">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FFFFFF"/>
              </a:solidFill>
            </a:endParaRPr>
          </a:p>
        </p:txBody>
      </p:sp>
      <p:sp>
        <p:nvSpPr>
          <p:cNvPr id="13" name="Rectangle 12">
            <a:extLst>
              <a:ext uri="{FF2B5EF4-FFF2-40B4-BE49-F238E27FC236}">
                <a16:creationId xmlns:a16="http://schemas.microsoft.com/office/drawing/2014/main" id="{D8CCF7C6-DB21-51E1-8DA7-08A8003520F7}"/>
              </a:ext>
            </a:extLst>
          </p:cNvPr>
          <p:cNvSpPr/>
          <p:nvPr/>
        </p:nvSpPr>
        <p:spPr>
          <a:xfrm>
            <a:off x="5278035" y="2306361"/>
            <a:ext cx="1991065" cy="2528360"/>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FFFFFF"/>
              </a:solidFill>
            </a:endParaRPr>
          </a:p>
        </p:txBody>
      </p:sp>
      <p:sp>
        <p:nvSpPr>
          <p:cNvPr id="14" name="Rectangle 13">
            <a:extLst>
              <a:ext uri="{FF2B5EF4-FFF2-40B4-BE49-F238E27FC236}">
                <a16:creationId xmlns:a16="http://schemas.microsoft.com/office/drawing/2014/main" id="{B9880282-AA5C-EAD4-2D69-3E7ABB4DA85B}"/>
              </a:ext>
            </a:extLst>
          </p:cNvPr>
          <p:cNvSpPr/>
          <p:nvPr/>
        </p:nvSpPr>
        <p:spPr>
          <a:xfrm>
            <a:off x="9787841" y="2308164"/>
            <a:ext cx="1991065" cy="2524753"/>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FFFFFF"/>
              </a:solidFill>
            </a:endParaRPr>
          </a:p>
        </p:txBody>
      </p:sp>
      <p:sp>
        <p:nvSpPr>
          <p:cNvPr id="5" name="Rectangle 4">
            <a:extLst>
              <a:ext uri="{FF2B5EF4-FFF2-40B4-BE49-F238E27FC236}">
                <a16:creationId xmlns:a16="http://schemas.microsoft.com/office/drawing/2014/main" id="{4E613702-5776-6306-0090-FD79119B32C4}"/>
              </a:ext>
            </a:extLst>
          </p:cNvPr>
          <p:cNvSpPr/>
          <p:nvPr/>
        </p:nvSpPr>
        <p:spPr>
          <a:xfrm>
            <a:off x="760787" y="4672361"/>
            <a:ext cx="1991065" cy="13279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FFFFFF"/>
                </a:solidFill>
              </a:rPr>
              <a:t>DIVULGACIÓN DE CONTRATOS Y ACUERDOS ASOCIADOS</a:t>
            </a:r>
          </a:p>
        </p:txBody>
      </p:sp>
      <p:sp>
        <p:nvSpPr>
          <p:cNvPr id="8" name="Rectangle 7">
            <a:extLst>
              <a:ext uri="{FF2B5EF4-FFF2-40B4-BE49-F238E27FC236}">
                <a16:creationId xmlns:a16="http://schemas.microsoft.com/office/drawing/2014/main" id="{B993FD87-FED2-D59D-8F83-82A609E55D78}"/>
              </a:ext>
            </a:extLst>
          </p:cNvPr>
          <p:cNvSpPr/>
          <p:nvPr/>
        </p:nvSpPr>
        <p:spPr>
          <a:xfrm>
            <a:off x="3019552" y="4672361"/>
            <a:ext cx="1991065" cy="1327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FFFFFF"/>
                </a:solidFill>
              </a:rPr>
              <a:t>DIVULGACIÓN DE ACUERDOS DE VENTA</a:t>
            </a:r>
          </a:p>
        </p:txBody>
      </p:sp>
      <p:sp>
        <p:nvSpPr>
          <p:cNvPr id="11" name="Rectangle 10">
            <a:extLst>
              <a:ext uri="{FF2B5EF4-FFF2-40B4-BE49-F238E27FC236}">
                <a16:creationId xmlns:a16="http://schemas.microsoft.com/office/drawing/2014/main" id="{E9A73085-2D81-2146-BA0C-A9399BD301FD}"/>
              </a:ext>
            </a:extLst>
          </p:cNvPr>
          <p:cNvSpPr/>
          <p:nvPr/>
        </p:nvSpPr>
        <p:spPr>
          <a:xfrm>
            <a:off x="7528920" y="4672360"/>
            <a:ext cx="1991065" cy="13279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FFFFFF"/>
                </a:solidFill>
              </a:rPr>
              <a:t>ACUERDOS DE INFRAESTRUCTURA Y TRUEQUE</a:t>
            </a:r>
          </a:p>
        </p:txBody>
      </p:sp>
      <p:sp>
        <p:nvSpPr>
          <p:cNvPr id="15" name="Rectangle 14">
            <a:extLst>
              <a:ext uri="{FF2B5EF4-FFF2-40B4-BE49-F238E27FC236}">
                <a16:creationId xmlns:a16="http://schemas.microsoft.com/office/drawing/2014/main" id="{A10A8BB5-1C65-A57F-CCE2-AF46BCAEFA1B}"/>
              </a:ext>
            </a:extLst>
          </p:cNvPr>
          <p:cNvSpPr/>
          <p:nvPr/>
        </p:nvSpPr>
        <p:spPr>
          <a:xfrm>
            <a:off x="5278068" y="4666997"/>
            <a:ext cx="1991065" cy="132790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FFFFFF"/>
                </a:solidFill>
              </a:rPr>
              <a:t>CONTRATOS DE EXPLORACIÓN</a:t>
            </a:r>
          </a:p>
        </p:txBody>
      </p:sp>
      <p:sp>
        <p:nvSpPr>
          <p:cNvPr id="3" name="Rectangle 2">
            <a:extLst>
              <a:ext uri="{FF2B5EF4-FFF2-40B4-BE49-F238E27FC236}">
                <a16:creationId xmlns:a16="http://schemas.microsoft.com/office/drawing/2014/main" id="{6A64203C-AF26-6F6E-3E5A-630612E2113C}"/>
              </a:ext>
            </a:extLst>
          </p:cNvPr>
          <p:cNvSpPr/>
          <p:nvPr/>
        </p:nvSpPr>
        <p:spPr>
          <a:xfrm>
            <a:off x="9795845" y="4666997"/>
            <a:ext cx="1991065" cy="1327909"/>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FFFFFF"/>
                </a:solidFill>
              </a:rPr>
              <a:t>PAGOS SOCIALES Y AMBIENTALES</a:t>
            </a:r>
          </a:p>
        </p:txBody>
      </p:sp>
    </p:spTree>
    <p:extLst>
      <p:ext uri="{BB962C8B-B14F-4D97-AF65-F5344CB8AC3E}">
        <p14:creationId xmlns:p14="http://schemas.microsoft.com/office/powerpoint/2010/main" val="1314158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C0FA4-4743-8C0D-99BC-34F142BFEEBB}"/>
              </a:ext>
            </a:extLst>
          </p:cNvPr>
          <p:cNvSpPr txBox="1"/>
          <p:nvPr/>
        </p:nvSpPr>
        <p:spPr>
          <a:xfrm>
            <a:off x="918603" y="3428999"/>
            <a:ext cx="4811161" cy="206210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3200" b="0" i="0" u="none" strike="noStrike" cap="none" normalizeH="0" baseline="0" noProof="0" dirty="0">
                <a:ln>
                  <a:noFill/>
                </a:ln>
                <a:solidFill>
                  <a:srgbClr val="002157"/>
                </a:solidFill>
                <a:effectLst/>
                <a:uLnTx/>
                <a:uFillTx/>
                <a:latin typeface="Franklin Gothic Book" panose="020B0503020102020204"/>
                <a:ea typeface="+mn-ea"/>
                <a:cs typeface="+mn-cs"/>
              </a:rPr>
              <a:t>Se alienta a los países a divulgar los </a:t>
            </a:r>
            <a:r>
              <a:rPr kumimoji="0" lang="es-ES" sz="3200" b="1" i="0" u="none" strike="noStrike" cap="none" normalizeH="0" baseline="0" noProof="0" dirty="0">
                <a:ln>
                  <a:noFill/>
                </a:ln>
                <a:solidFill>
                  <a:srgbClr val="0090BF"/>
                </a:solidFill>
                <a:effectLst/>
                <a:uLnTx/>
                <a:uFillTx/>
                <a:latin typeface="Franklin Gothic Book" panose="020B0503020102020204"/>
                <a:ea typeface="+mn-ea"/>
                <a:cs typeface="+mn-cs"/>
              </a:rPr>
              <a:t>acuerdos de venta asociados celebrados con las empresas compradoras </a:t>
            </a:r>
          </a:p>
        </p:txBody>
      </p:sp>
      <p:cxnSp>
        <p:nvCxnSpPr>
          <p:cNvPr id="5" name="Straight Connector 4">
            <a:extLst>
              <a:ext uri="{FF2B5EF4-FFF2-40B4-BE49-F238E27FC236}">
                <a16:creationId xmlns:a16="http://schemas.microsoft.com/office/drawing/2014/main" id="{C00CC190-1CB7-5EBB-CF31-BBB77EBEE611}"/>
              </a:ext>
            </a:extLst>
          </p:cNvPr>
          <p:cNvCxnSpPr>
            <a:cxnSpLocks/>
          </p:cNvCxnSpPr>
          <p:nvPr/>
        </p:nvCxnSpPr>
        <p:spPr>
          <a:xfrm>
            <a:off x="1567543" y="3926773"/>
            <a:ext cx="113706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s-ES" dirty="0">
                <a:solidFill>
                  <a:schemeClr val="bg1"/>
                </a:solidFill>
                <a:latin typeface="Franklin Gothic Medium"/>
              </a:rPr>
              <a:t>CONTRATOS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0" i="0" u="none" strike="noStrike" cap="none" normalizeH="0" baseline="0" noProof="0" dirty="0">
                <a:ln>
                  <a:noFill/>
                </a:ln>
                <a:solidFill>
                  <a:srgbClr val="FFFFFF"/>
                </a:solidFill>
                <a:effectLst/>
                <a:uLnTx/>
                <a:uFillTx/>
                <a:latin typeface="Franklin Gothic Medium" panose="020B0603020102020204" pitchFamily="34" charset="0"/>
                <a:ea typeface="+mn-ea"/>
                <a:cs typeface="+mn-cs"/>
              </a:rPr>
              <a:t>Requisito 4.</a:t>
            </a:r>
            <a:r>
              <a:rPr lang="es-ES" sz="2800" dirty="0">
                <a:solidFill>
                  <a:srgbClr val="FFFFFF"/>
                </a:solidFill>
                <a:latin typeface="Franklin Gothic Medium" panose="020B0603020102020204" pitchFamily="34" charset="0"/>
                <a:ea typeface="+mn-ea"/>
                <a:cs typeface="+mn-cs"/>
              </a:rPr>
              <a:t>2</a:t>
            </a:r>
            <a:r>
              <a:rPr kumimoji="0" lang="es-ES" sz="2800" b="0" i="0" u="none" strike="noStrike" cap="none" normalizeH="0" baseline="0" noProof="0" dirty="0">
                <a:ln>
                  <a:noFill/>
                </a:ln>
                <a:solidFill>
                  <a:srgbClr val="FFFFFF"/>
                </a:solidFill>
                <a:effectLst/>
                <a:uLnTx/>
                <a:uFillTx/>
                <a:latin typeface="Franklin Gothic Medium" panose="020B0603020102020204" pitchFamily="34" charset="0"/>
                <a:ea typeface="+mn-ea"/>
                <a:cs typeface="+mn-cs"/>
              </a:rPr>
              <a:t> (</a:t>
            </a:r>
            <a:r>
              <a:rPr lang="es-ES" sz="2800" dirty="0">
                <a:solidFill>
                  <a:srgbClr val="FFFFFF"/>
                </a:solidFill>
                <a:latin typeface="Franklin Gothic Medium" panose="020B0603020102020204" pitchFamily="34" charset="0"/>
                <a:ea typeface="+mn-ea"/>
                <a:cs typeface="+mn-cs"/>
              </a:rPr>
              <a:t>c</a:t>
            </a:r>
            <a:r>
              <a:rPr kumimoji="0" lang="es-ES" sz="2800" b="0" i="0" u="none" strike="noStrike" cap="none" normalizeH="0" baseline="0" noProof="0" dirty="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CC6E437D-657C-9AFC-C6EA-F07868F141C8}"/>
              </a:ext>
            </a:extLst>
          </p:cNvPr>
          <p:cNvSpPr>
            <a:spLocks noGrp="1"/>
          </p:cNvSpPr>
          <p:nvPr>
            <p:ph type="pic" sz="quarter" idx="14"/>
          </p:nvPr>
        </p:nvSpPr>
        <p:spPr/>
        <p:txBody>
          <a:bodyPr/>
          <a:lstStyle/>
          <a:p>
            <a:endParaRPr lang="x-none"/>
          </a:p>
        </p:txBody>
      </p:sp>
      <p:pic>
        <p:nvPicPr>
          <p:cNvPr id="9" name="Picture 8">
            <a:extLst>
              <a:ext uri="{FF2B5EF4-FFF2-40B4-BE49-F238E27FC236}">
                <a16:creationId xmlns:a16="http://schemas.microsoft.com/office/drawing/2014/main" id="{1E1D25F5-B918-B51F-6662-E2677D9B62A0}"/>
              </a:ext>
            </a:extLst>
          </p:cNvPr>
          <p:cNvPicPr>
            <a:picLocks noChangeAspect="1"/>
          </p:cNvPicPr>
          <p:nvPr/>
        </p:nvPicPr>
        <p:blipFill rotWithShape="1">
          <a:blip r:embed="rId3">
            <a:extLst>
              <a:ext uri="{28A0092B-C50C-407E-A947-70E740481C1C}">
                <a14:useLocalDpi xmlns:a14="http://schemas.microsoft.com/office/drawing/2010/main"/>
              </a:ext>
            </a:extLst>
          </a:blip>
          <a:srcRect t="-143"/>
          <a:stretch/>
        </p:blipFill>
        <p:spPr>
          <a:xfrm>
            <a:off x="6860343" y="-9771"/>
            <a:ext cx="5308600" cy="6867770"/>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A206454E-BF5F-C218-78F5-A06A97BBADBF}"/>
              </a:ext>
            </a:extLst>
          </p:cNvPr>
          <p:cNvPicPr>
            <a:picLocks noChangeAspect="1"/>
          </p:cNvPicPr>
          <p:nvPr/>
        </p:nvPicPr>
        <p:blipFill>
          <a:blip r:embed="rId4"/>
          <a:stretch>
            <a:fillRect/>
          </a:stretch>
        </p:blipFill>
        <p:spPr>
          <a:xfrm>
            <a:off x="6885652" y="-9771"/>
            <a:ext cx="5308600" cy="6867769"/>
          </a:xfrm>
          <a:prstGeom prst="rect">
            <a:avLst/>
          </a:prstGeom>
        </p:spPr>
      </p:pic>
    </p:spTree>
    <p:extLst>
      <p:ext uri="{BB962C8B-B14F-4D97-AF65-F5344CB8AC3E}">
        <p14:creationId xmlns:p14="http://schemas.microsoft.com/office/powerpoint/2010/main" val="2037373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9C1515-AE84-522C-AE11-FF1DDFC9D4A4}"/>
              </a:ext>
            </a:extLst>
          </p:cNvPr>
          <p:cNvSpPr/>
          <p:nvPr/>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a16="http://schemas.microsoft.com/office/drawing/2014/main" id="{581EE888-D6B6-DEE9-8285-77F23B46E60C}"/>
              </a:ext>
            </a:extLst>
          </p:cNvPr>
          <p:cNvSpPr/>
          <p:nvPr/>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xtBox 11">
            <a:extLst>
              <a:ext uri="{FF2B5EF4-FFF2-40B4-BE49-F238E27FC236}">
                <a16:creationId xmlns:a16="http://schemas.microsoft.com/office/drawing/2014/main" id="{1336608A-560C-25A6-27FB-BAE99D0DE5CC}"/>
              </a:ext>
            </a:extLst>
          </p:cNvPr>
          <p:cNvSpPr txBox="1"/>
          <p:nvPr/>
        </p:nvSpPr>
        <p:spPr>
          <a:xfrm>
            <a:off x="392689" y="1988802"/>
            <a:ext cx="2722543" cy="523220"/>
          </a:xfrm>
          <a:prstGeom prst="rect">
            <a:avLst/>
          </a:prstGeom>
          <a:noFill/>
        </p:spPr>
        <p:txBody>
          <a:bodyPr wrap="square" rtlCol="0">
            <a:spAutoFit/>
          </a:bodyPr>
          <a:lstStyle/>
          <a:p>
            <a:pPr algn="r"/>
            <a:r>
              <a:rPr lang="es-ES" sz="2800" dirty="0">
                <a:solidFill>
                  <a:srgbClr val="FFFFFF"/>
                </a:solidFill>
                <a:latin typeface="Franklin Gothic Medium" panose="020B0603020102020204" pitchFamily="34" charset="0"/>
              </a:rPr>
              <a:t>REFLEXIÓN</a:t>
            </a:r>
          </a:p>
        </p:txBody>
      </p:sp>
      <p:sp>
        <p:nvSpPr>
          <p:cNvPr id="3" name="Title 1">
            <a:extLst>
              <a:ext uri="{FF2B5EF4-FFF2-40B4-BE49-F238E27FC236}">
                <a16:creationId xmlns:a16="http://schemas.microsoft.com/office/drawing/2014/main" id="{C422CEDF-8711-7EA8-058E-40A559936215}"/>
              </a:ext>
            </a:extLst>
          </p:cNvPr>
          <p:cNvSpPr txBox="1">
            <a:spLocks/>
          </p:cNvSpPr>
          <p:nvPr/>
        </p:nvSpPr>
        <p:spPr>
          <a:xfrm>
            <a:off x="642812" y="1194997"/>
            <a:ext cx="10905753" cy="140965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endParaRPr lang="x-none"/>
          </a:p>
        </p:txBody>
      </p:sp>
      <p:sp>
        <p:nvSpPr>
          <p:cNvPr id="5" name="Title 4">
            <a:extLst>
              <a:ext uri="{FF2B5EF4-FFF2-40B4-BE49-F238E27FC236}">
                <a16:creationId xmlns:a16="http://schemas.microsoft.com/office/drawing/2014/main" id="{43FBB7E1-8DB9-4D3B-AF2D-87ED9F7752E4}"/>
              </a:ext>
            </a:extLst>
          </p:cNvPr>
          <p:cNvSpPr>
            <a:spLocks noGrp="1"/>
          </p:cNvSpPr>
          <p:nvPr>
            <p:ph type="title" idx="4294967295"/>
          </p:nvPr>
        </p:nvSpPr>
        <p:spPr>
          <a:xfrm>
            <a:off x="1063531" y="3100388"/>
            <a:ext cx="5851525" cy="671512"/>
          </a:xfrm>
        </p:spPr>
        <p:txBody>
          <a:bodyPr>
            <a:noAutofit/>
          </a:bodyPr>
          <a:lstStyle/>
          <a:p>
            <a:r>
              <a:rPr lang="es-ES" sz="4000" dirty="0"/>
              <a:t>¿Por qué es importante la transparencia de los contratos?</a:t>
            </a:r>
            <a:br>
              <a:rPr lang="es-ES" sz="4000" dirty="0"/>
            </a:br>
            <a:endParaRPr lang="es-ES" sz="4000" dirty="0"/>
          </a:p>
        </p:txBody>
      </p:sp>
      <p:pic>
        <p:nvPicPr>
          <p:cNvPr id="10" name="Graphic 9" descr="Questions outline">
            <a:extLst>
              <a:ext uri="{FF2B5EF4-FFF2-40B4-BE49-F238E27FC236}">
                <a16:creationId xmlns:a16="http://schemas.microsoft.com/office/drawing/2014/main" id="{0991CF85-39E6-EB01-7E41-B4D1CAAA5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Tree>
    <p:extLst>
      <p:ext uri="{BB962C8B-B14F-4D97-AF65-F5344CB8AC3E}">
        <p14:creationId xmlns:p14="http://schemas.microsoft.com/office/powerpoint/2010/main" val="424285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6953F1B-EDD0-2A1C-8FFA-49546966D73C}"/>
              </a:ext>
            </a:extLst>
          </p:cNvPr>
          <p:cNvCxnSpPr>
            <a:cxnSpLocks/>
          </p:cNvCxnSpPr>
          <p:nvPr/>
        </p:nvCxnSpPr>
        <p:spPr>
          <a:xfrm>
            <a:off x="1567543" y="3926773"/>
            <a:ext cx="113706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8603" y="3428999"/>
            <a:ext cx="4811161" cy="206210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3200" dirty="0">
                <a:latin typeface="Franklin Gothic Book" panose="020B0503020102020204"/>
                <a:ea typeface="+mn-ea"/>
                <a:cs typeface="+mn-cs"/>
              </a:rPr>
              <a:t>Se alienta a los países a </a:t>
            </a:r>
            <a:r>
              <a:rPr kumimoji="0" lang="es-ES" sz="3200" b="0" i="0" u="none" strike="noStrike" cap="none" normalizeH="0" baseline="0" noProof="0" dirty="0">
                <a:ln>
                  <a:noFill/>
                </a:ln>
                <a:solidFill>
                  <a:srgbClr val="002157"/>
                </a:solidFill>
                <a:effectLst/>
                <a:uLnTx/>
                <a:uFillTx/>
                <a:latin typeface="Franklin Gothic Book" panose="020B0503020102020204"/>
                <a:ea typeface="+mn-ea"/>
                <a:cs typeface="+mn-cs"/>
              </a:rPr>
              <a:t>hacer públicos los </a:t>
            </a:r>
            <a:r>
              <a:rPr lang="es-ES" sz="3200" b="1" dirty="0">
                <a:solidFill>
                  <a:srgbClr val="0090BF"/>
                </a:solidFill>
                <a:latin typeface="Franklin Gothic Book" panose="020B0503020102020204"/>
                <a:ea typeface="+mn-ea"/>
                <a:cs typeface="+mn-cs"/>
              </a:rPr>
              <a:t>contratos materiales de exploración</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s-ES" dirty="0">
                <a:solidFill>
                  <a:schemeClr val="bg1"/>
                </a:solidFill>
                <a:latin typeface="Franklin Gothic Medium"/>
              </a:rPr>
              <a:t>CONTRATOS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0" i="0" u="none" strike="noStrike" cap="none" normalizeH="0" baseline="0" noProof="0" dirty="0">
                <a:ln>
                  <a:noFill/>
                </a:ln>
                <a:solidFill>
                  <a:srgbClr val="FFFFFF"/>
                </a:solidFill>
                <a:effectLst/>
                <a:uLnTx/>
                <a:uFillTx/>
                <a:latin typeface="Franklin Gothic Medium" panose="020B0603020102020204" pitchFamily="34" charset="0"/>
                <a:ea typeface="+mn-ea"/>
                <a:cs typeface="+mn-cs"/>
              </a:rPr>
              <a:t>Requisito 2.</a:t>
            </a:r>
            <a:r>
              <a:rPr lang="es-ES" sz="2800" dirty="0">
                <a:solidFill>
                  <a:srgbClr val="FFFFFF"/>
                </a:solidFill>
                <a:latin typeface="Franklin Gothic Medium" panose="020B0603020102020204" pitchFamily="34" charset="0"/>
                <a:ea typeface="+mn-ea"/>
                <a:cs typeface="+mn-cs"/>
              </a:rPr>
              <a:t>4</a:t>
            </a:r>
            <a:r>
              <a:rPr kumimoji="0" lang="es-ES" sz="2800" b="0" i="0" u="none" strike="noStrike" cap="none" normalizeH="0" baseline="0" noProof="0" dirty="0">
                <a:ln>
                  <a:noFill/>
                </a:ln>
                <a:solidFill>
                  <a:srgbClr val="FFFFFF"/>
                </a:solidFill>
                <a:effectLst/>
                <a:uLnTx/>
                <a:uFillTx/>
                <a:latin typeface="Franklin Gothic Medium" panose="020B0603020102020204" pitchFamily="34" charset="0"/>
                <a:ea typeface="+mn-ea"/>
                <a:cs typeface="+mn-cs"/>
              </a:rPr>
              <a:t> (a) </a:t>
            </a:r>
          </a:p>
        </p:txBody>
      </p:sp>
      <p:sp>
        <p:nvSpPr>
          <p:cNvPr id="6" name="Picture Placeholder 5">
            <a:extLst>
              <a:ext uri="{FF2B5EF4-FFF2-40B4-BE49-F238E27FC236}">
                <a16:creationId xmlns:a16="http://schemas.microsoft.com/office/drawing/2014/main" id="{02C3C0AB-31A1-A23B-0605-7A5432A3E02D}"/>
              </a:ext>
            </a:extLst>
          </p:cNvPr>
          <p:cNvSpPr>
            <a:spLocks noGrp="1"/>
          </p:cNvSpPr>
          <p:nvPr>
            <p:ph type="pic" sz="quarter" idx="14"/>
          </p:nvPr>
        </p:nvSpPr>
        <p:spPr/>
        <p:txBody>
          <a:bodyPr/>
          <a:lstStyle/>
          <a:p>
            <a:endParaRPr lang="x-none"/>
          </a:p>
        </p:txBody>
      </p:sp>
      <p:pic>
        <p:nvPicPr>
          <p:cNvPr id="9" name="Picture 8">
            <a:extLst>
              <a:ext uri="{FF2B5EF4-FFF2-40B4-BE49-F238E27FC236}">
                <a16:creationId xmlns:a16="http://schemas.microsoft.com/office/drawing/2014/main" id="{51E7F092-3027-0B08-A3E0-2C3264AEFED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0"/>
            <a:ext cx="5308600" cy="6867769"/>
          </a:xfrm>
          <a:prstGeom prst="rect">
            <a:avLst/>
          </a:prstGeom>
        </p:spPr>
      </p:pic>
      <p:sp>
        <p:nvSpPr>
          <p:cNvPr id="2" name="Rectangle 1">
            <a:extLst>
              <a:ext uri="{FF2B5EF4-FFF2-40B4-BE49-F238E27FC236}">
                <a16:creationId xmlns:a16="http://schemas.microsoft.com/office/drawing/2014/main" id="{FB9F342F-C8BA-37EB-0154-33E212F719CE}"/>
              </a:ext>
            </a:extLst>
          </p:cNvPr>
          <p:cNvSpPr/>
          <p:nvPr/>
        </p:nvSpPr>
        <p:spPr>
          <a:xfrm>
            <a:off x="6853069" y="-26587"/>
            <a:ext cx="5373673" cy="6894355"/>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FFFFFF"/>
              </a:solidFill>
            </a:endParaRPr>
          </a:p>
        </p:txBody>
      </p:sp>
    </p:spTree>
    <p:extLst>
      <p:ext uri="{BB962C8B-B14F-4D97-AF65-F5344CB8AC3E}">
        <p14:creationId xmlns:p14="http://schemas.microsoft.com/office/powerpoint/2010/main" val="146769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2F5A58B-A474-F3BE-3A9B-89E77F65CBDF}"/>
              </a:ext>
            </a:extLst>
          </p:cNvPr>
          <p:cNvCxnSpPr>
            <a:cxnSpLocks/>
          </p:cNvCxnSpPr>
          <p:nvPr/>
        </p:nvCxnSpPr>
        <p:spPr>
          <a:xfrm>
            <a:off x="1567543" y="3447802"/>
            <a:ext cx="113706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2579" y="2939793"/>
            <a:ext cx="4934039" cy="3046988"/>
          </a:xfrm>
          <a:prstGeom prst="rect">
            <a:avLst/>
          </a:prstGeom>
          <a:noFill/>
        </p:spPr>
        <p:txBody>
          <a:bodyPr wrap="square" lIns="91440" tIns="45720" rIns="91440" bIns="45720" anchor="t">
            <a:spAutoFit/>
          </a:bodyPr>
          <a:lstStyle/>
          <a:p>
            <a:pPr>
              <a:defRPr/>
            </a:pPr>
            <a:r>
              <a:rPr kumimoji="0" lang="es-ES" sz="3200" b="0" i="0" u="none" strike="noStrike" cap="none" normalizeH="0" baseline="0" noProof="0" dirty="0">
                <a:ln>
                  <a:noFill/>
                </a:ln>
                <a:solidFill>
                  <a:srgbClr val="002157"/>
                </a:solidFill>
                <a:effectLst/>
                <a:uLnTx/>
                <a:uFillTx/>
                <a:latin typeface="Franklin Gothic Book" panose="020B0503020102020204"/>
                <a:ea typeface="+mn-ea"/>
                <a:cs typeface="+mn-cs"/>
              </a:rPr>
              <a:t>Se alienta a los países a publicar los </a:t>
            </a:r>
            <a:r>
              <a:rPr lang="es-ES" sz="3200" b="1" dirty="0">
                <a:solidFill>
                  <a:srgbClr val="0090BF"/>
                </a:solidFill>
                <a:latin typeface="Franklin Gothic Book" panose="020B0503020102020204"/>
                <a:ea typeface="+mn-ea"/>
                <a:cs typeface="+mn-cs"/>
              </a:rPr>
              <a:t>acuerdos subyacentes de infraestructura o trueque</a:t>
            </a:r>
            <a:r>
              <a:rPr lang="es-ES" sz="3200" dirty="0">
                <a:solidFill>
                  <a:srgbClr val="002157"/>
                </a:solidFill>
                <a:latin typeface="Franklin Gothic Book" panose="020B0503020102020204"/>
                <a:ea typeface="+mn-ea"/>
                <a:cs typeface="+mn-cs"/>
              </a:rPr>
              <a:t>, incluidos los acuerdos de préstamos respaldados por recursos</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s-ES" dirty="0">
                <a:solidFill>
                  <a:schemeClr val="bg1"/>
                </a:solidFill>
                <a:latin typeface="Franklin Gothic Medium"/>
              </a:rPr>
              <a:t>CONTRATOS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0" i="0" u="none" strike="noStrike" cap="none" normalizeH="0" baseline="0" noProof="0" dirty="0">
                <a:ln>
                  <a:noFill/>
                </a:ln>
                <a:solidFill>
                  <a:srgbClr val="FFFFFF"/>
                </a:solidFill>
                <a:effectLst/>
                <a:uLnTx/>
                <a:uFillTx/>
                <a:latin typeface="Franklin Gothic Medium" panose="020B0603020102020204" pitchFamily="34" charset="0"/>
                <a:ea typeface="+mn-ea"/>
                <a:cs typeface="+mn-cs"/>
              </a:rPr>
              <a:t>Requisito 4.3 (b) </a:t>
            </a:r>
          </a:p>
        </p:txBody>
      </p:sp>
      <p:sp>
        <p:nvSpPr>
          <p:cNvPr id="6" name="Picture Placeholder 5">
            <a:extLst>
              <a:ext uri="{FF2B5EF4-FFF2-40B4-BE49-F238E27FC236}">
                <a16:creationId xmlns:a16="http://schemas.microsoft.com/office/drawing/2014/main" id="{4655906B-0B4C-454F-D77E-1D0BC801EF8F}"/>
              </a:ext>
            </a:extLst>
          </p:cNvPr>
          <p:cNvSpPr>
            <a:spLocks noGrp="1"/>
          </p:cNvSpPr>
          <p:nvPr>
            <p:ph type="pic" sz="quarter" idx="14"/>
          </p:nvPr>
        </p:nvSpPr>
        <p:spPr/>
        <p:txBody>
          <a:bodyPr/>
          <a:lstStyle/>
          <a:p>
            <a:endParaRPr lang="x-none"/>
          </a:p>
        </p:txBody>
      </p:sp>
      <p:pic>
        <p:nvPicPr>
          <p:cNvPr id="9" name="Picture 8">
            <a:extLst>
              <a:ext uri="{FF2B5EF4-FFF2-40B4-BE49-F238E27FC236}">
                <a16:creationId xmlns:a16="http://schemas.microsoft.com/office/drawing/2014/main" id="{03D3B23B-4BBD-6DB8-BF1F-AEDE644BDD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0"/>
            <a:ext cx="5308600" cy="6858111"/>
          </a:xfrm>
          <a:prstGeom prst="rect">
            <a:avLst/>
          </a:prstGeom>
        </p:spPr>
      </p:pic>
      <p:sp>
        <p:nvSpPr>
          <p:cNvPr id="2" name="Rectangle 1">
            <a:extLst>
              <a:ext uri="{FF2B5EF4-FFF2-40B4-BE49-F238E27FC236}">
                <a16:creationId xmlns:a16="http://schemas.microsoft.com/office/drawing/2014/main" id="{C7E9BA67-FA2B-E1A0-D0AB-6EDD2A644DBC}"/>
              </a:ext>
            </a:extLst>
          </p:cNvPr>
          <p:cNvSpPr/>
          <p:nvPr/>
        </p:nvSpPr>
        <p:spPr>
          <a:xfrm>
            <a:off x="6853069" y="-26587"/>
            <a:ext cx="5373673" cy="6894355"/>
          </a:xfrm>
          <a:prstGeom prst="rect">
            <a:avLst/>
          </a:prstGeom>
          <a:solidFill>
            <a:schemeClr val="accent4">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FFFFFF"/>
              </a:solidFill>
            </a:endParaRPr>
          </a:p>
        </p:txBody>
      </p:sp>
    </p:spTree>
    <p:extLst>
      <p:ext uri="{BB962C8B-B14F-4D97-AF65-F5344CB8AC3E}">
        <p14:creationId xmlns:p14="http://schemas.microsoft.com/office/powerpoint/2010/main" val="2014608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9EE32C-1D7F-AD3A-A1AE-C0CA1609164E}"/>
              </a:ext>
            </a:extLst>
          </p:cNvPr>
          <p:cNvSpPr>
            <a:spLocks noGrp="1"/>
          </p:cNvSpPr>
          <p:nvPr>
            <p:ph type="body" sz="quarter" idx="10"/>
          </p:nvPr>
        </p:nvSpPr>
        <p:spPr>
          <a:xfrm>
            <a:off x="1026103" y="2033070"/>
            <a:ext cx="2390197" cy="571584"/>
          </a:xfrm>
        </p:spPr>
        <p:txBody>
          <a:bodyPr/>
          <a:lstStyle/>
          <a:p>
            <a:pPr algn="r"/>
            <a:r>
              <a:rPr lang="es-ES" dirty="0"/>
              <a:t>EJEMPLO</a:t>
            </a:r>
          </a:p>
        </p:txBody>
      </p:sp>
      <p:sp>
        <p:nvSpPr>
          <p:cNvPr id="3" name="Text Placeholder 2">
            <a:extLst>
              <a:ext uri="{FF2B5EF4-FFF2-40B4-BE49-F238E27FC236}">
                <a16:creationId xmlns:a16="http://schemas.microsoft.com/office/drawing/2014/main" id="{00A0A457-4B26-5894-999B-E1D91B2BE76A}"/>
              </a:ext>
            </a:extLst>
          </p:cNvPr>
          <p:cNvSpPr>
            <a:spLocks noGrp="1"/>
          </p:cNvSpPr>
          <p:nvPr>
            <p:ph type="body" sz="quarter" idx="11"/>
          </p:nvPr>
        </p:nvSpPr>
        <p:spPr>
          <a:xfrm>
            <a:off x="1003243" y="2971701"/>
            <a:ext cx="5092757" cy="1281646"/>
          </a:xfrm>
        </p:spPr>
        <p:txBody>
          <a:bodyPr>
            <a:normAutofit fontScale="92500"/>
          </a:bodyPr>
          <a:lstStyle/>
          <a:p>
            <a:r>
              <a:rPr lang="es-ES" dirty="0"/>
              <a:t>República Democrática del Congo</a:t>
            </a:r>
          </a:p>
        </p:txBody>
      </p:sp>
      <p:sp>
        <p:nvSpPr>
          <p:cNvPr id="4" name="Text Placeholder 3">
            <a:extLst>
              <a:ext uri="{FF2B5EF4-FFF2-40B4-BE49-F238E27FC236}">
                <a16:creationId xmlns:a16="http://schemas.microsoft.com/office/drawing/2014/main" id="{74A22D5D-9F62-9280-D6E5-F10B875A3CD9}"/>
              </a:ext>
            </a:extLst>
          </p:cNvPr>
          <p:cNvSpPr>
            <a:spLocks noGrp="1"/>
          </p:cNvSpPr>
          <p:nvPr>
            <p:ph type="body" sz="quarter" idx="12"/>
          </p:nvPr>
        </p:nvSpPr>
        <p:spPr>
          <a:xfrm>
            <a:off x="1003243" y="4262444"/>
            <a:ext cx="5373673" cy="1655756"/>
          </a:xfrm>
        </p:spPr>
        <p:txBody>
          <a:bodyPr vert="horz" lIns="91440" tIns="45720" rIns="91440" bIns="45720" rtlCol="0" anchor="t">
            <a:noAutofit/>
          </a:bodyPr>
          <a:lstStyle/>
          <a:p>
            <a:pPr marL="383540" indent="-383540"/>
            <a:r>
              <a:rPr lang="es-ES" dirty="0"/>
              <a:t>Divulgó, evaluó y renegoció el acuerdo de infraestructura de Sicomines con inversores chinos</a:t>
            </a:r>
          </a:p>
        </p:txBody>
      </p:sp>
      <p:sp>
        <p:nvSpPr>
          <p:cNvPr id="5" name="Text Placeholder 4">
            <a:extLst>
              <a:ext uri="{FF2B5EF4-FFF2-40B4-BE49-F238E27FC236}">
                <a16:creationId xmlns:a16="http://schemas.microsoft.com/office/drawing/2014/main" id="{8A98E4EF-CA25-0808-9590-D0E95582B596}"/>
              </a:ext>
            </a:extLst>
          </p:cNvPr>
          <p:cNvSpPr>
            <a:spLocks noGrp="1"/>
          </p:cNvSpPr>
          <p:nvPr>
            <p:ph type="body" sz="quarter" idx="13"/>
          </p:nvPr>
        </p:nvSpPr>
        <p:spPr/>
        <p:txBody>
          <a:bodyPr/>
          <a:lstStyle/>
          <a:p>
            <a:r>
              <a:rPr lang="es-ES" dirty="0"/>
              <a:t>ACUERDOS DE INFRAESTRUCTURA Y TRUEQUE</a:t>
            </a:r>
          </a:p>
        </p:txBody>
      </p:sp>
      <p:pic>
        <p:nvPicPr>
          <p:cNvPr id="8" name="Picture 7" descr="A yellow outline of a map&#10;&#10;Description automatically generated">
            <a:extLst>
              <a:ext uri="{FF2B5EF4-FFF2-40B4-BE49-F238E27FC236}">
                <a16:creationId xmlns:a16="http://schemas.microsoft.com/office/drawing/2014/main" id="{53688B7A-3957-183C-A263-49223BC6BA0C}"/>
              </a:ext>
            </a:extLst>
          </p:cNvPr>
          <p:cNvPicPr>
            <a:picLocks noChangeAspect="1"/>
          </p:cNvPicPr>
          <p:nvPr/>
        </p:nvPicPr>
        <p:blipFill>
          <a:blip r:embed="rId2"/>
          <a:stretch>
            <a:fillRect/>
          </a:stretch>
        </p:blipFill>
        <p:spPr>
          <a:xfrm>
            <a:off x="8483600" y="1282700"/>
            <a:ext cx="3708400" cy="3708400"/>
          </a:xfrm>
          <a:prstGeom prst="rect">
            <a:avLst/>
          </a:prstGeom>
        </p:spPr>
      </p:pic>
      <p:pic>
        <p:nvPicPr>
          <p:cNvPr id="7" name="Picture 6" descr="A black and white document with yellow text&#10;&#10;Description automatically generated">
            <a:extLst>
              <a:ext uri="{FF2B5EF4-FFF2-40B4-BE49-F238E27FC236}">
                <a16:creationId xmlns:a16="http://schemas.microsoft.com/office/drawing/2014/main" id="{C675DB78-C762-B1BD-020E-D17A098C5C25}"/>
              </a:ext>
            </a:extLst>
          </p:cNvPr>
          <p:cNvPicPr>
            <a:picLocks noChangeAspect="1"/>
          </p:cNvPicPr>
          <p:nvPr/>
        </p:nvPicPr>
        <p:blipFill>
          <a:blip r:embed="rId3"/>
          <a:stretch>
            <a:fillRect/>
          </a:stretch>
        </p:blipFill>
        <p:spPr>
          <a:xfrm>
            <a:off x="6376916" y="1282700"/>
            <a:ext cx="3957774" cy="4845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64975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9EE32C-1D7F-AD3A-A1AE-C0CA1609164E}"/>
              </a:ext>
            </a:extLst>
          </p:cNvPr>
          <p:cNvSpPr>
            <a:spLocks noGrp="1"/>
          </p:cNvSpPr>
          <p:nvPr>
            <p:ph type="body" sz="quarter" idx="10"/>
          </p:nvPr>
        </p:nvSpPr>
        <p:spPr>
          <a:xfrm>
            <a:off x="1026103" y="2033070"/>
            <a:ext cx="2390197" cy="571584"/>
          </a:xfrm>
        </p:spPr>
        <p:txBody>
          <a:bodyPr/>
          <a:lstStyle/>
          <a:p>
            <a:pPr algn="r"/>
            <a:r>
              <a:rPr lang="es-ES" dirty="0"/>
              <a:t>EJEMPLO</a:t>
            </a:r>
          </a:p>
        </p:txBody>
      </p:sp>
      <p:sp>
        <p:nvSpPr>
          <p:cNvPr id="3" name="Text Placeholder 2">
            <a:extLst>
              <a:ext uri="{FF2B5EF4-FFF2-40B4-BE49-F238E27FC236}">
                <a16:creationId xmlns:a16="http://schemas.microsoft.com/office/drawing/2014/main" id="{00A0A457-4B26-5894-999B-E1D91B2BE76A}"/>
              </a:ext>
            </a:extLst>
          </p:cNvPr>
          <p:cNvSpPr>
            <a:spLocks noGrp="1"/>
          </p:cNvSpPr>
          <p:nvPr>
            <p:ph type="body" sz="quarter" idx="11"/>
          </p:nvPr>
        </p:nvSpPr>
        <p:spPr>
          <a:xfrm>
            <a:off x="1003243" y="2737277"/>
            <a:ext cx="5092757" cy="660499"/>
          </a:xfrm>
        </p:spPr>
        <p:txBody>
          <a:bodyPr/>
          <a:lstStyle/>
          <a:p>
            <a:r>
              <a:rPr lang="es-ES" dirty="0"/>
              <a:t>Ghana</a:t>
            </a:r>
          </a:p>
        </p:txBody>
      </p:sp>
      <p:sp>
        <p:nvSpPr>
          <p:cNvPr id="4" name="Text Placeholder 3">
            <a:extLst>
              <a:ext uri="{FF2B5EF4-FFF2-40B4-BE49-F238E27FC236}">
                <a16:creationId xmlns:a16="http://schemas.microsoft.com/office/drawing/2014/main" id="{74A22D5D-9F62-9280-D6E5-F10B875A3CD9}"/>
              </a:ext>
            </a:extLst>
          </p:cNvPr>
          <p:cNvSpPr>
            <a:spLocks noGrp="1"/>
          </p:cNvSpPr>
          <p:nvPr>
            <p:ph type="body" sz="quarter" idx="12"/>
          </p:nvPr>
        </p:nvSpPr>
        <p:spPr>
          <a:xfrm>
            <a:off x="1003243" y="3460224"/>
            <a:ext cx="8487121" cy="2546875"/>
          </a:xfrm>
        </p:spPr>
        <p:txBody>
          <a:bodyPr/>
          <a:lstStyle/>
          <a:p>
            <a:r>
              <a:rPr lang="es-ES" sz="2200" dirty="0"/>
              <a:t>Los ingresos petroleros de Ghana dependen de contratos suscritos con Litasco y la compañía estatal china Unipec Asia; esta última está vinculada al acuerdo de Ghana para recibir un préstamo de 3000 millones del Banco de Desarrollo de China (CDB).</a:t>
            </a:r>
          </a:p>
          <a:p>
            <a:r>
              <a:rPr lang="es-ES" sz="2200" dirty="0"/>
              <a:t>Divulga los acuerdos de venta de GNPC con Unipec Asia.</a:t>
            </a:r>
          </a:p>
          <a:p>
            <a:r>
              <a:rPr lang="es-ES" sz="2200" dirty="0"/>
              <a:t>Unipec Asia se compromete a adquirir cinco cargamentos anuales procedentes del yacimiento Jubilee de Ghana durante 15,5 años.</a:t>
            </a:r>
          </a:p>
        </p:txBody>
      </p:sp>
      <p:sp>
        <p:nvSpPr>
          <p:cNvPr id="5" name="Text Placeholder 4">
            <a:extLst>
              <a:ext uri="{FF2B5EF4-FFF2-40B4-BE49-F238E27FC236}">
                <a16:creationId xmlns:a16="http://schemas.microsoft.com/office/drawing/2014/main" id="{8A98E4EF-CA25-0808-9590-D0E95582B596}"/>
              </a:ext>
            </a:extLst>
          </p:cNvPr>
          <p:cNvSpPr>
            <a:spLocks noGrp="1"/>
          </p:cNvSpPr>
          <p:nvPr>
            <p:ph type="body" sz="quarter" idx="13"/>
          </p:nvPr>
        </p:nvSpPr>
        <p:spPr/>
        <p:txBody>
          <a:bodyPr/>
          <a:lstStyle/>
          <a:p>
            <a:r>
              <a:rPr lang="es-ES" dirty="0"/>
              <a:t>ACUERDOS DE INFRAESTRUCTURA Y TRUEQUE</a:t>
            </a:r>
          </a:p>
        </p:txBody>
      </p:sp>
      <p:pic>
        <p:nvPicPr>
          <p:cNvPr id="10" name="Picture 9" descr="A yellow outline of a country&#10;&#10;Description automatically generated">
            <a:extLst>
              <a:ext uri="{FF2B5EF4-FFF2-40B4-BE49-F238E27FC236}">
                <a16:creationId xmlns:a16="http://schemas.microsoft.com/office/drawing/2014/main" id="{5E2BFD86-C4A5-EC29-850C-8988161B46AF}"/>
              </a:ext>
            </a:extLst>
          </p:cNvPr>
          <p:cNvPicPr>
            <a:picLocks noChangeAspect="1"/>
          </p:cNvPicPr>
          <p:nvPr/>
        </p:nvPicPr>
        <p:blipFill>
          <a:blip r:embed="rId3"/>
          <a:stretch>
            <a:fillRect/>
          </a:stretch>
        </p:blipFill>
        <p:spPr>
          <a:xfrm>
            <a:off x="8723750" y="1485850"/>
            <a:ext cx="3886299" cy="3886299"/>
          </a:xfrm>
          <a:prstGeom prst="rect">
            <a:avLst/>
          </a:prstGeom>
        </p:spPr>
      </p:pic>
    </p:spTree>
    <p:extLst>
      <p:ext uri="{BB962C8B-B14F-4D97-AF65-F5344CB8AC3E}">
        <p14:creationId xmlns:p14="http://schemas.microsoft.com/office/powerpoint/2010/main" val="3049067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475633" y="3525229"/>
            <a:ext cx="139819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D7A0606-53F9-4D01-CA47-36BC97C10FA6}"/>
              </a:ext>
            </a:extLst>
          </p:cNvPr>
          <p:cNvSpPr txBox="1"/>
          <p:nvPr/>
        </p:nvSpPr>
        <p:spPr>
          <a:xfrm>
            <a:off x="825691" y="3038855"/>
            <a:ext cx="5308601" cy="30469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3200" dirty="0">
                <a:solidFill>
                  <a:srgbClr val="002157"/>
                </a:solidFill>
                <a:latin typeface="Franklin Gothic Book" panose="020B0503020102020204"/>
              </a:rPr>
              <a:t>Se requiere que los países divulguen los contratos que obligan a </a:t>
            </a:r>
            <a:r>
              <a:rPr lang="es-ES" sz="3200" b="1" dirty="0">
                <a:solidFill>
                  <a:srgbClr val="0090BF"/>
                </a:solidFill>
                <a:latin typeface="Franklin Gothic Book" panose="020B0503020102020204"/>
              </a:rPr>
              <a:t>las empresas a realizar gastos sociales</a:t>
            </a:r>
            <a:r>
              <a:rPr lang="es-ES" sz="3200" dirty="0">
                <a:latin typeface="Franklin Gothic Book" panose="020B0503020102020204"/>
              </a:rPr>
              <a:t>, </a:t>
            </a:r>
            <a:r>
              <a:rPr lang="es-ES" sz="3200" dirty="0">
                <a:solidFill>
                  <a:srgbClr val="002157"/>
                </a:solidFill>
                <a:latin typeface="Franklin Gothic Book" panose="020B0503020102020204"/>
              </a:rPr>
              <a:t>ya sea que estos se realicen en efectivo o en especie.</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s-ES" dirty="0">
                <a:solidFill>
                  <a:srgbClr val="89AA2E"/>
                </a:solidFill>
                <a:latin typeface="Franklin Gothic Medium"/>
              </a:rPr>
              <a:t>PAGOS SOCIALES Y AMBIENTALES</a:t>
            </a:r>
          </a:p>
        </p:txBody>
      </p:sp>
      <p:sp>
        <p:nvSpPr>
          <p:cNvPr id="10" name="Rectangle 9">
            <a:extLst>
              <a:ext uri="{FF2B5EF4-FFF2-40B4-BE49-F238E27FC236}">
                <a16:creationId xmlns:a16="http://schemas.microsoft.com/office/drawing/2014/main" id="{840B7A77-C695-7142-E225-8C9B4B84CB67}"/>
              </a:ext>
            </a:extLst>
          </p:cNvPr>
          <p:cNvSpPr/>
          <p:nvPr/>
        </p:nvSpPr>
        <p:spPr>
          <a:xfrm>
            <a:off x="-1" y="1729907"/>
            <a:ext cx="4536141"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25691" y="1822540"/>
            <a:ext cx="3505009"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ES" sz="2800" b="0" i="0" u="none" strike="noStrike" cap="none" normalizeH="0" baseline="0" noProof="0" dirty="0">
                <a:ln>
                  <a:noFill/>
                </a:ln>
                <a:solidFill>
                  <a:srgbClr val="FFFFFF"/>
                </a:solidFill>
                <a:effectLst/>
                <a:uLnTx/>
                <a:uFillTx/>
                <a:latin typeface="Franklin Gothic Medium" panose="020B0603020102020204" pitchFamily="34" charset="0"/>
                <a:ea typeface="+mn-ea"/>
                <a:cs typeface="+mn-cs"/>
              </a:rPr>
              <a:t>Requisito 6.1 (a) </a:t>
            </a:r>
          </a:p>
        </p:txBody>
      </p:sp>
      <p:pic>
        <p:nvPicPr>
          <p:cNvPr id="7" name="Picture Placeholder 6" descr="A construction site with a bulldozer and trees&#10;&#10;Description automatically generated">
            <a:extLst>
              <a:ext uri="{FF2B5EF4-FFF2-40B4-BE49-F238E27FC236}">
                <a16:creationId xmlns:a16="http://schemas.microsoft.com/office/drawing/2014/main" id="{B580EFB0-B845-1906-5557-54A08D905957}"/>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8" name="Rectangle 7">
            <a:extLst>
              <a:ext uri="{FF2B5EF4-FFF2-40B4-BE49-F238E27FC236}">
                <a16:creationId xmlns:a16="http://schemas.microsoft.com/office/drawing/2014/main" id="{07EC606A-6076-8AE8-8454-58D8C764B6CD}"/>
              </a:ext>
            </a:extLst>
          </p:cNvPr>
          <p:cNvSpPr/>
          <p:nvPr/>
        </p:nvSpPr>
        <p:spPr>
          <a:xfrm>
            <a:off x="6883400" y="-26587"/>
            <a:ext cx="5343342" cy="6894355"/>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FFFFFF"/>
              </a:solidFill>
            </a:endParaRPr>
          </a:p>
        </p:txBody>
      </p:sp>
    </p:spTree>
    <p:extLst>
      <p:ext uri="{BB962C8B-B14F-4D97-AF65-F5344CB8AC3E}">
        <p14:creationId xmlns:p14="http://schemas.microsoft.com/office/powerpoint/2010/main" val="1394572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153886" y="3159825"/>
            <a:ext cx="102127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D7A0606-53F9-4D01-CA47-36BC97C10FA6}"/>
              </a:ext>
            </a:extLst>
          </p:cNvPr>
          <p:cNvSpPr txBox="1"/>
          <p:nvPr/>
        </p:nvSpPr>
        <p:spPr>
          <a:xfrm>
            <a:off x="581891" y="2724920"/>
            <a:ext cx="5874327" cy="32932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2800" dirty="0">
                <a:solidFill>
                  <a:srgbClr val="002157"/>
                </a:solidFill>
                <a:latin typeface="Franklin Gothic Book" panose="020B0503020102020204"/>
              </a:rPr>
              <a:t>Se espera que los países divulguen: </a:t>
            </a:r>
            <a:br>
              <a:rPr lang="es-ES" sz="2800" dirty="0">
                <a:solidFill>
                  <a:srgbClr val="002157"/>
                </a:solidFill>
                <a:latin typeface="Franklin Gothic Book" panose="020B0503020102020204"/>
              </a:rPr>
            </a:br>
            <a:endParaRPr lang="es-ES" sz="2800" dirty="0">
              <a:solidFill>
                <a:srgbClr val="002157"/>
              </a:solidFill>
              <a:latin typeface="Franklin Gothic Book" panose="020B0503020102020204"/>
            </a:endParaRP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s-ES" sz="2600" dirty="0">
                <a:solidFill>
                  <a:srgbClr val="002157"/>
                </a:solidFill>
                <a:latin typeface="Franklin Gothic Book" panose="020B0503020102020204"/>
              </a:rPr>
              <a:t>Los contratos, y cualquier otro documento requerido por la ley, que describa </a:t>
            </a:r>
            <a:r>
              <a:rPr lang="es-ES" sz="2600" b="1" dirty="0">
                <a:solidFill>
                  <a:srgbClr val="0090BF"/>
                </a:solidFill>
                <a:latin typeface="Franklin Gothic Book" panose="020B0503020102020204"/>
              </a:rPr>
              <a:t>el nivel y la asignación </a:t>
            </a:r>
            <a:r>
              <a:rPr lang="es-ES" sz="2600" dirty="0">
                <a:solidFill>
                  <a:srgbClr val="002157"/>
                </a:solidFill>
                <a:latin typeface="Franklin Gothic Book" panose="020B0503020102020204"/>
              </a:rPr>
              <a:t>de los </a:t>
            </a:r>
            <a:r>
              <a:rPr lang="es-ES" sz="2600" b="1" dirty="0">
                <a:solidFill>
                  <a:srgbClr val="0090BF"/>
                </a:solidFill>
                <a:latin typeface="Franklin Gothic Book" panose="020B0503020102020204"/>
              </a:rPr>
              <a:t>gastos sociales </a:t>
            </a:r>
            <a:r>
              <a:rPr lang="es-ES" sz="2600" dirty="0">
                <a:latin typeface="Franklin Gothic Book" panose="020B0503020102020204"/>
              </a:rPr>
              <a:t>materiales obligatorios</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s-ES" sz="2600" dirty="0">
                <a:solidFill>
                  <a:srgbClr val="002157"/>
                </a:solidFill>
                <a:latin typeface="Franklin Gothic Book" panose="020B0503020102020204"/>
              </a:rPr>
              <a:t>Los contratos que impongan </a:t>
            </a:r>
            <a:r>
              <a:rPr lang="es-ES" sz="2600" b="1" dirty="0">
                <a:solidFill>
                  <a:srgbClr val="0090BF"/>
                </a:solidFill>
                <a:latin typeface="Franklin Gothic Book" panose="020B0503020102020204"/>
              </a:rPr>
              <a:t>pagos ambientales</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s-ES" dirty="0">
                <a:solidFill>
                  <a:srgbClr val="89AA2E"/>
                </a:solidFill>
                <a:latin typeface="Franklin Gothic Medium"/>
              </a:rPr>
              <a:t>PAGOS SOCIALES Y AMBIENTALES</a:t>
            </a:r>
          </a:p>
        </p:txBody>
      </p:sp>
      <p:sp>
        <p:nvSpPr>
          <p:cNvPr id="10" name="Rectangle 9">
            <a:extLst>
              <a:ext uri="{FF2B5EF4-FFF2-40B4-BE49-F238E27FC236}">
                <a16:creationId xmlns:a16="http://schemas.microsoft.com/office/drawing/2014/main" id="{840B7A77-C695-7142-E225-8C9B4B84CB67}"/>
              </a:ext>
            </a:extLst>
          </p:cNvPr>
          <p:cNvSpPr/>
          <p:nvPr/>
        </p:nvSpPr>
        <p:spPr>
          <a:xfrm>
            <a:off x="-1" y="1729907"/>
            <a:ext cx="4536141"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25691" y="182254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0" i="0" u="none" strike="noStrike" cap="none" normalizeH="0" baseline="0" noProof="0" dirty="0">
                <a:ln>
                  <a:noFill/>
                </a:ln>
                <a:solidFill>
                  <a:srgbClr val="FFFFFF"/>
                </a:solidFill>
                <a:effectLst/>
                <a:uLnTx/>
                <a:uFillTx/>
                <a:latin typeface="Franklin Gothic Medium" panose="020B0603020102020204" pitchFamily="34" charset="0"/>
                <a:ea typeface="+mn-ea"/>
                <a:cs typeface="+mn-cs"/>
              </a:rPr>
              <a:t>Requisito 6.1 (a-b) </a:t>
            </a:r>
          </a:p>
        </p:txBody>
      </p:sp>
      <p:pic>
        <p:nvPicPr>
          <p:cNvPr id="7" name="Picture Placeholder 6" descr="A construction site with a bulldozer and trees&#10;&#10;Description automatically generated">
            <a:extLst>
              <a:ext uri="{FF2B5EF4-FFF2-40B4-BE49-F238E27FC236}">
                <a16:creationId xmlns:a16="http://schemas.microsoft.com/office/drawing/2014/main" id="{B580EFB0-B845-1906-5557-54A08D905957}"/>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8" name="Rectangle 7">
            <a:extLst>
              <a:ext uri="{FF2B5EF4-FFF2-40B4-BE49-F238E27FC236}">
                <a16:creationId xmlns:a16="http://schemas.microsoft.com/office/drawing/2014/main" id="{07EC606A-6076-8AE8-8454-58D8C764B6CD}"/>
              </a:ext>
            </a:extLst>
          </p:cNvPr>
          <p:cNvSpPr/>
          <p:nvPr/>
        </p:nvSpPr>
        <p:spPr>
          <a:xfrm>
            <a:off x="6883400" y="-26587"/>
            <a:ext cx="5343342" cy="6894355"/>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solidFill>
                <a:srgbClr val="FFFFFF"/>
              </a:solidFill>
            </a:endParaRPr>
          </a:p>
        </p:txBody>
      </p:sp>
    </p:spTree>
    <p:extLst>
      <p:ext uri="{BB962C8B-B14F-4D97-AF65-F5344CB8AC3E}">
        <p14:creationId xmlns:p14="http://schemas.microsoft.com/office/powerpoint/2010/main" val="2467859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06BA11-2877-2BA8-F7D3-6ABF86CC6D46}"/>
              </a:ext>
            </a:extLst>
          </p:cNvPr>
          <p:cNvSpPr>
            <a:spLocks noGrp="1"/>
          </p:cNvSpPr>
          <p:nvPr>
            <p:ph type="body" sz="quarter" idx="10"/>
          </p:nvPr>
        </p:nvSpPr>
        <p:spPr>
          <a:xfrm>
            <a:off x="1026103" y="2033070"/>
            <a:ext cx="2377497" cy="571584"/>
          </a:xfrm>
        </p:spPr>
        <p:txBody>
          <a:bodyPr/>
          <a:lstStyle/>
          <a:p>
            <a:pPr algn="r"/>
            <a:r>
              <a:rPr lang="es-ES" dirty="0"/>
              <a:t>EJEMPLO</a:t>
            </a:r>
          </a:p>
        </p:txBody>
      </p:sp>
      <p:sp>
        <p:nvSpPr>
          <p:cNvPr id="3" name="Text Placeholder 2">
            <a:extLst>
              <a:ext uri="{FF2B5EF4-FFF2-40B4-BE49-F238E27FC236}">
                <a16:creationId xmlns:a16="http://schemas.microsoft.com/office/drawing/2014/main" id="{0ED73C9D-B84B-BA7F-7384-AF12BFD6903F}"/>
              </a:ext>
            </a:extLst>
          </p:cNvPr>
          <p:cNvSpPr>
            <a:spLocks noGrp="1"/>
          </p:cNvSpPr>
          <p:nvPr>
            <p:ph type="body" sz="quarter" idx="11"/>
          </p:nvPr>
        </p:nvSpPr>
        <p:spPr/>
        <p:txBody>
          <a:bodyPr/>
          <a:lstStyle/>
          <a:p>
            <a:r>
              <a:rPr lang="es-ES" dirty="0"/>
              <a:t>Papúa Nueva Guinea</a:t>
            </a:r>
          </a:p>
        </p:txBody>
      </p:sp>
      <p:sp>
        <p:nvSpPr>
          <p:cNvPr id="4" name="Text Placeholder 3">
            <a:extLst>
              <a:ext uri="{FF2B5EF4-FFF2-40B4-BE49-F238E27FC236}">
                <a16:creationId xmlns:a16="http://schemas.microsoft.com/office/drawing/2014/main" id="{26AE00FE-5773-545F-0BCC-88E9B92AEEFB}"/>
              </a:ext>
            </a:extLst>
          </p:cNvPr>
          <p:cNvSpPr>
            <a:spLocks noGrp="1"/>
          </p:cNvSpPr>
          <p:nvPr>
            <p:ph type="body" sz="quarter" idx="12"/>
          </p:nvPr>
        </p:nvSpPr>
        <p:spPr>
          <a:xfrm>
            <a:off x="1003243" y="3755796"/>
            <a:ext cx="7988357" cy="914400"/>
          </a:xfrm>
        </p:spPr>
        <p:txBody>
          <a:bodyPr/>
          <a:lstStyle/>
          <a:p>
            <a:r>
              <a:rPr lang="es-ES" dirty="0"/>
              <a:t>Plan de gestión del apoyo para el desarrollo</a:t>
            </a:r>
            <a:br>
              <a:rPr lang="es-ES" dirty="0"/>
            </a:br>
            <a:r>
              <a:rPr lang="es-ES" dirty="0"/>
              <a:t>comunitario de PNG LNG</a:t>
            </a:r>
          </a:p>
          <a:p>
            <a:r>
              <a:rPr lang="es-ES" dirty="0"/>
              <a:t>Abarca todas las actividades de apoyo para el desarrollo comunitario emprendidas por el proyecto, como la construcción de una biblioteca e instalaciones sanitarias y la realización de capacitaciones para mujeres</a:t>
            </a:r>
          </a:p>
        </p:txBody>
      </p:sp>
      <p:sp>
        <p:nvSpPr>
          <p:cNvPr id="5" name="Text Placeholder 4">
            <a:extLst>
              <a:ext uri="{FF2B5EF4-FFF2-40B4-BE49-F238E27FC236}">
                <a16:creationId xmlns:a16="http://schemas.microsoft.com/office/drawing/2014/main" id="{93B66131-0584-46FE-D75A-4E310849D4E8}"/>
              </a:ext>
            </a:extLst>
          </p:cNvPr>
          <p:cNvSpPr>
            <a:spLocks noGrp="1"/>
          </p:cNvSpPr>
          <p:nvPr>
            <p:ph type="body" sz="quarter" idx="13"/>
          </p:nvPr>
        </p:nvSpPr>
        <p:spPr/>
        <p:txBody>
          <a:bodyPr/>
          <a:lstStyle/>
          <a:p>
            <a:r>
              <a:rPr lang="es-ES" dirty="0">
                <a:solidFill>
                  <a:srgbClr val="89AA2E"/>
                </a:solidFill>
                <a:latin typeface="Franklin Gothic Medium"/>
              </a:rPr>
              <a:t>PAGOS SOCIALES Y AMBIENTALES</a:t>
            </a:r>
          </a:p>
        </p:txBody>
      </p:sp>
      <p:pic>
        <p:nvPicPr>
          <p:cNvPr id="7" name="Picture 6" descr="A green outline of a country&#10;&#10;Description automatically generated">
            <a:extLst>
              <a:ext uri="{FF2B5EF4-FFF2-40B4-BE49-F238E27FC236}">
                <a16:creationId xmlns:a16="http://schemas.microsoft.com/office/drawing/2014/main" id="{3710CF8C-FC7F-B1AB-FA2A-BF93FD034DCA}"/>
              </a:ext>
            </a:extLst>
          </p:cNvPr>
          <p:cNvPicPr>
            <a:picLocks noChangeAspect="1"/>
          </p:cNvPicPr>
          <p:nvPr/>
        </p:nvPicPr>
        <p:blipFill>
          <a:blip r:embed="rId2"/>
          <a:stretch>
            <a:fillRect/>
          </a:stretch>
        </p:blipFill>
        <p:spPr>
          <a:xfrm>
            <a:off x="7729690" y="1124585"/>
            <a:ext cx="4608830" cy="4608830"/>
          </a:xfrm>
          <a:prstGeom prst="rect">
            <a:avLst/>
          </a:prstGeom>
        </p:spPr>
      </p:pic>
    </p:spTree>
    <p:extLst>
      <p:ext uri="{BB962C8B-B14F-4D97-AF65-F5344CB8AC3E}">
        <p14:creationId xmlns:p14="http://schemas.microsoft.com/office/powerpoint/2010/main" val="284737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CF88-1DDB-F5C4-DB1E-FCACB72D29CE}"/>
              </a:ext>
            </a:extLst>
          </p:cNvPr>
          <p:cNvSpPr>
            <a:spLocks noGrp="1"/>
          </p:cNvSpPr>
          <p:nvPr>
            <p:ph type="title"/>
          </p:nvPr>
        </p:nvSpPr>
        <p:spPr>
          <a:xfrm>
            <a:off x="789957" y="1005811"/>
            <a:ext cx="10905753" cy="671660"/>
          </a:xfrm>
        </p:spPr>
        <p:txBody>
          <a:bodyPr/>
          <a:lstStyle/>
          <a:p>
            <a:r>
              <a:rPr lang="es-ES" dirty="0"/>
              <a:t>Recursos</a:t>
            </a:r>
          </a:p>
        </p:txBody>
      </p:sp>
      <p:sp>
        <p:nvSpPr>
          <p:cNvPr id="3" name="Content Placeholder 2">
            <a:extLst>
              <a:ext uri="{FF2B5EF4-FFF2-40B4-BE49-F238E27FC236}">
                <a16:creationId xmlns:a16="http://schemas.microsoft.com/office/drawing/2014/main" id="{372CE2E9-ECF3-0E11-72D9-C3A621A02EAC}"/>
              </a:ext>
            </a:extLst>
          </p:cNvPr>
          <p:cNvSpPr>
            <a:spLocks noGrp="1"/>
          </p:cNvSpPr>
          <p:nvPr>
            <p:ph idx="1"/>
          </p:nvPr>
        </p:nvSpPr>
        <p:spPr>
          <a:xfrm>
            <a:off x="642812" y="1866658"/>
            <a:ext cx="10905753" cy="4572242"/>
          </a:xfrm>
        </p:spPr>
        <p:txBody>
          <a:bodyPr vert="horz" lIns="91440" tIns="45720" rIns="91440" bIns="45720" rtlCol="0" anchor="t">
            <a:normAutofit fontScale="92500" lnSpcReduction="20000"/>
          </a:bodyPr>
          <a:lstStyle/>
          <a:p>
            <a:r>
              <a:rPr lang="es-ES" sz="2800" dirty="0">
                <a:hlinkClick r:id="rId2"/>
              </a:rPr>
              <a:t>Nota guía sobre contratos</a:t>
            </a:r>
            <a:r>
              <a:rPr lang="es-ES" sz="2800" dirty="0"/>
              <a:t> (Requisito EITI 2.4)</a:t>
            </a:r>
          </a:p>
          <a:p>
            <a:r>
              <a:rPr lang="es-ES" sz="2800" dirty="0">
                <a:hlinkClick r:id="rId3"/>
              </a:rPr>
              <a:t>Nota guía sobre otorgamiento de contratos y licencias</a:t>
            </a:r>
            <a:r>
              <a:rPr lang="es-ES" sz="2800" dirty="0"/>
              <a:t> (Requisito EITI 2.2)</a:t>
            </a:r>
          </a:p>
          <a:p>
            <a:r>
              <a:rPr lang="es-ES" sz="2800" dirty="0">
                <a:hlinkClick r:id="rId4"/>
              </a:rPr>
              <a:t>Nota guía sobre préstamos respaldados por recursos</a:t>
            </a:r>
            <a:r>
              <a:rPr lang="es-ES" sz="2800" dirty="0"/>
              <a:t> (Requisito EITI 4.2)</a:t>
            </a:r>
          </a:p>
          <a:p>
            <a:r>
              <a:rPr lang="es-ES" sz="2800" dirty="0">
                <a:hlinkClick r:id="rId5"/>
              </a:rPr>
              <a:t>Nota guía sobre acuerdos de infraestructura y trueque</a:t>
            </a:r>
            <a:r>
              <a:rPr lang="es-ES" sz="2800" dirty="0"/>
              <a:t> (Requisito EITI 4.3) (en inglés)</a:t>
            </a:r>
          </a:p>
          <a:p>
            <a:r>
              <a:rPr lang="es-ES" sz="2800" dirty="0"/>
              <a:t>ICMM &amp; EITI (2023), </a:t>
            </a:r>
            <a:r>
              <a:rPr lang="es-ES" sz="2800" dirty="0">
                <a:hlinkClick r:id="rId6"/>
              </a:rPr>
              <a:t>The critical minera</a:t>
            </a:r>
            <a:r>
              <a:rPr lang="es-ES" dirty="0">
                <a:hlinkClick r:id="rId6"/>
              </a:rPr>
              <a:t>l rush: Why is contract transparency so important?</a:t>
            </a:r>
            <a:r>
              <a:rPr lang="es-ES" dirty="0"/>
              <a:t> (en inglés)</a:t>
            </a:r>
            <a:endParaRPr lang="es-ES" dirty="0">
              <a:hlinkClick r:id="rId6"/>
            </a:endParaRPr>
          </a:p>
          <a:p>
            <a:pPr marL="383540" indent="-383540"/>
            <a:r>
              <a:rPr lang="es-ES" sz="2800" dirty="0"/>
              <a:t>Estudio sobre la divulgación de los términos de explotación según el Requisito 2.4: identificación de acuerdos, planes y evaluaciones (próximo a publicarse)</a:t>
            </a:r>
          </a:p>
          <a:p>
            <a:pPr marL="383540" indent="-383540"/>
            <a:r>
              <a:rPr lang="es-ES" dirty="0"/>
              <a:t>Nociones fundamentales del papel de la transparencia de los contratos en la transición energética (próximo a publicarse)</a:t>
            </a:r>
          </a:p>
        </p:txBody>
      </p:sp>
    </p:spTree>
    <p:extLst>
      <p:ext uri="{BB962C8B-B14F-4D97-AF65-F5344CB8AC3E}">
        <p14:creationId xmlns:p14="http://schemas.microsoft.com/office/powerpoint/2010/main" val="4145497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A5F6-31D9-0F46-D594-CBC6C5E4800C}"/>
              </a:ext>
            </a:extLst>
          </p:cNvPr>
          <p:cNvSpPr>
            <a:spLocks noGrp="1"/>
          </p:cNvSpPr>
          <p:nvPr>
            <p:ph type="title"/>
          </p:nvPr>
        </p:nvSpPr>
        <p:spPr>
          <a:xfrm>
            <a:off x="642813" y="2830745"/>
            <a:ext cx="5605588" cy="1196510"/>
          </a:xfrm>
        </p:spPr>
        <p:txBody>
          <a:bodyPr/>
          <a:lstStyle/>
          <a:p>
            <a:r>
              <a:rPr lang="es-ES" sz="5400" dirty="0"/>
              <a:t>¿Alguna pregunta?</a:t>
            </a:r>
          </a:p>
        </p:txBody>
      </p:sp>
      <p:pic>
        <p:nvPicPr>
          <p:cNvPr id="4" name="Picture 3">
            <a:extLst>
              <a:ext uri="{FF2B5EF4-FFF2-40B4-BE49-F238E27FC236}">
                <a16:creationId xmlns:a16="http://schemas.microsoft.com/office/drawing/2014/main" id="{73A78783-C597-B19B-8846-71BF15733AB7}"/>
              </a:ext>
            </a:extLst>
          </p:cNvPr>
          <p:cNvPicPr>
            <a:picLocks noChangeAspect="1"/>
          </p:cNvPicPr>
          <p:nvPr/>
        </p:nvPicPr>
        <p:blipFill>
          <a:blip r:embed="rId3"/>
          <a:stretch>
            <a:fillRect/>
          </a:stretch>
        </p:blipFill>
        <p:spPr>
          <a:xfrm>
            <a:off x="6096000" y="1806155"/>
            <a:ext cx="4913764" cy="4366000"/>
          </a:xfrm>
          <a:prstGeom prst="rect">
            <a:avLst/>
          </a:prstGeom>
        </p:spPr>
      </p:pic>
    </p:spTree>
    <p:extLst>
      <p:ext uri="{BB962C8B-B14F-4D97-AF65-F5344CB8AC3E}">
        <p14:creationId xmlns:p14="http://schemas.microsoft.com/office/powerpoint/2010/main" val="1828888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ACA09-AF16-AC40-89B1-D389F8A118EB}"/>
              </a:ext>
            </a:extLst>
          </p:cNvPr>
          <p:cNvSpPr>
            <a:spLocks noGrp="1"/>
          </p:cNvSpPr>
          <p:nvPr>
            <p:ph type="body" sz="quarter" idx="13"/>
          </p:nvPr>
        </p:nvSpPr>
        <p:spPr/>
        <p:txBody>
          <a:bodyPr/>
          <a:lstStyle/>
          <a:p>
            <a:r>
              <a:rPr lang="nb-NO"/>
              <a:t>¡Gracias!</a:t>
            </a:r>
          </a:p>
        </p:txBody>
      </p:sp>
      <p:sp>
        <p:nvSpPr>
          <p:cNvPr id="3" name="TextBox 2">
            <a:extLst>
              <a:ext uri="{FF2B5EF4-FFF2-40B4-BE49-F238E27FC236}">
                <a16:creationId xmlns:a16="http://schemas.microsoft.com/office/drawing/2014/main" id="{C786EC50-5FE3-A04B-AA6D-D0943ED21E59}"/>
              </a:ext>
            </a:extLst>
          </p:cNvPr>
          <p:cNvSpPr txBox="1"/>
          <p:nvPr/>
        </p:nvSpPr>
        <p:spPr>
          <a:xfrm>
            <a:off x="4646097" y="5320482"/>
            <a:ext cx="6902468" cy="824841"/>
          </a:xfrm>
          <a:prstGeom prst="rect">
            <a:avLst/>
          </a:prstGeom>
          <a:noFill/>
        </p:spPr>
        <p:txBody>
          <a:bodyPr wrap="square" rtlCol="0" anchor="b">
            <a:spAutoFit/>
          </a:bodyPr>
          <a:lstStyle/>
          <a:p>
            <a:pPr algn="r"/>
            <a:endParaRPr lang="en-GB" sz="1400" b="0" dirty="0">
              <a:solidFill>
                <a:srgbClr val="FFFFFF"/>
              </a:solidFill>
              <a:latin typeface="+mn-lt"/>
            </a:endParaRP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es-ES" sz="1100" b="1" i="0" baseline="0" dirty="0">
                <a:solidFill>
                  <a:srgbClr val="FFFFFF"/>
                </a:solidFill>
                <a:latin typeface="Franklin Gothic Demi" panose="020B0603020102020204" pitchFamily="34" charset="0"/>
                <a:ea typeface="ＭＳ Ｐゴシック" charset="0"/>
                <a:cs typeface="ＭＳ Ｐゴシック" charset="0"/>
              </a:rPr>
              <a:t>CORREO ELECTRÓNICO:</a:t>
            </a:r>
            <a:r>
              <a:rPr lang="es-ES" sz="1400" b="1" i="0" dirty="0">
                <a:solidFill>
                  <a:srgbClr val="FFFFFF"/>
                </a:solidFill>
                <a:latin typeface="Franklin Gothic Demi" panose="020B0603020102020204" pitchFamily="34" charset="0"/>
                <a:ea typeface="ＭＳ Ｐゴシック" charset="0"/>
                <a:cs typeface="ＭＳ Ｐゴシック" charset="0"/>
              </a:rPr>
              <a:t> </a:t>
            </a:r>
            <a:r>
              <a:rPr kumimoji="0" lang="es-ES" sz="1400" b="0" i="0" u="none" strike="noStrike" cap="none" normalizeH="0" baseline="0" noProof="0" dirty="0">
                <a:ln>
                  <a:noFill/>
                </a:ln>
                <a:solidFill>
                  <a:srgbClr val="FFFFFF"/>
                </a:solidFill>
                <a:effectLst/>
                <a:uLnTx/>
                <a:uFillTx/>
                <a:latin typeface="+mn-lt"/>
                <a:ea typeface="ＭＳ Ｐゴシック" charset="0"/>
                <a:cs typeface="ＭＳ Ｐゴシック" charset="0"/>
              </a:rPr>
              <a:t>secretariat@eiti.org </a:t>
            </a:r>
            <a:r>
              <a:rPr lang="es-ES" sz="1100" b="1" i="0" baseline="0" dirty="0">
                <a:solidFill>
                  <a:srgbClr val="FFFFFF"/>
                </a:solidFill>
                <a:latin typeface="Franklin Gothic Demi" panose="020B0603020102020204" pitchFamily="34" charset="0"/>
                <a:ea typeface="ＭＳ Ｐゴシック" charset="0"/>
                <a:cs typeface="ＭＳ Ｐゴシック" charset="0"/>
              </a:rPr>
              <a:t>TELÉFONO</a:t>
            </a:r>
            <a:r>
              <a:rPr kumimoji="0" lang="es-ES" sz="1400" b="0" i="0" u="none" strike="noStrike" cap="none" normalizeH="0" baseline="0" noProof="0" dirty="0">
                <a:ln>
                  <a:noFill/>
                </a:ln>
                <a:solidFill>
                  <a:srgbClr val="FFFFFF"/>
                </a:solidFill>
                <a:effectLst/>
                <a:uLnTx/>
                <a:uFillTx/>
                <a:latin typeface="+mn-lt"/>
                <a:ea typeface="ＭＳ Ｐゴシック" charset="0"/>
                <a:cs typeface="ＭＳ Ｐゴシック" charset="0"/>
              </a:rPr>
              <a:t>: +47 22 20 08 00 </a:t>
            </a: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es-ES" sz="1100" b="1" i="0" baseline="0" dirty="0">
                <a:solidFill>
                  <a:srgbClr val="FFFFFF"/>
                </a:solidFill>
                <a:latin typeface="Franklin Gothic Demi" panose="020B0603020102020204" pitchFamily="34" charset="0"/>
                <a:ea typeface="ＭＳ Ｐゴシック" charset="0"/>
                <a:cs typeface="ＭＳ Ｐゴシック" charset="0"/>
              </a:rPr>
              <a:t>DIRECCIÓN:</a:t>
            </a:r>
            <a:r>
              <a:rPr lang="es-ES" sz="1400" b="1" i="0" dirty="0">
                <a:solidFill>
                  <a:srgbClr val="FFFFFF"/>
                </a:solidFill>
                <a:latin typeface="Franklin Gothic Demi" panose="020B0603020102020204" pitchFamily="34" charset="0"/>
                <a:ea typeface="ＭＳ Ｐゴシック" charset="0"/>
                <a:cs typeface="ＭＳ Ｐゴシック" charset="0"/>
              </a:rPr>
              <a:t> </a:t>
            </a:r>
            <a:r>
              <a:rPr kumimoji="0" lang="es-ES" sz="1400" b="0" i="0" u="none" strike="noStrike" cap="none" normalizeH="0" baseline="0" noProof="0" dirty="0">
                <a:ln>
                  <a:noFill/>
                </a:ln>
                <a:solidFill>
                  <a:srgbClr val="FFFFFF"/>
                </a:solidFill>
                <a:effectLst/>
                <a:uLnTx/>
                <a:uFillTx/>
                <a:latin typeface="+mn-lt"/>
                <a:ea typeface="ＭＳ Ｐゴシック" charset="0"/>
                <a:cs typeface="ＭＳ Ｐゴシック" charset="0"/>
              </a:rPr>
              <a:t>Secretariado Internacional EITI, Rådhusgata 26, 0151 Oslo, Noruega</a:t>
            </a:r>
          </a:p>
        </p:txBody>
      </p:sp>
    </p:spTree>
    <p:extLst>
      <p:ext uri="{BB962C8B-B14F-4D97-AF65-F5344CB8AC3E}">
        <p14:creationId xmlns:p14="http://schemas.microsoft.com/office/powerpoint/2010/main" val="3210438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es-ES" dirty="0"/>
              <a:t>¿Por qué es importante la transparencia de los contratos?</a:t>
            </a:r>
            <a:br>
              <a:rPr lang="es-ES" dirty="0"/>
            </a:br>
            <a:endParaRPr lang="es-ES" dirty="0"/>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2" y="2445048"/>
            <a:ext cx="11367217" cy="4100255"/>
          </a:xfrm>
        </p:spPr>
        <p:txBody>
          <a:bodyPr vert="horz" lIns="91440" tIns="45720" rIns="91440" bIns="45720" rtlCol="0" anchor="t">
            <a:normAutofit fontScale="92500"/>
          </a:bodyPr>
          <a:lstStyle/>
          <a:p>
            <a:pPr marL="383540" indent="-383540"/>
            <a:r>
              <a:rPr lang="es-ES" sz="3200" dirty="0"/>
              <a:t>La transparencia de los contratos puede funcionar como un </a:t>
            </a:r>
            <a:r>
              <a:rPr lang="es-ES" sz="3200" b="1" dirty="0">
                <a:solidFill>
                  <a:srgbClr val="0090BF"/>
                </a:solidFill>
              </a:rPr>
              <a:t>potente antídoto contra la corrupción </a:t>
            </a:r>
            <a:r>
              <a:rPr lang="es-ES" sz="3200" dirty="0"/>
              <a:t>en los países ricos en recursos naturales.</a:t>
            </a:r>
          </a:p>
          <a:p>
            <a:pPr marL="383540" indent="-383540"/>
            <a:r>
              <a:rPr lang="es-ES" sz="3200" dirty="0"/>
              <a:t>La publicación de las normas y los términos de los proyectos extractivos </a:t>
            </a:r>
            <a:r>
              <a:rPr lang="es-ES" sz="3200" b="1" dirty="0">
                <a:solidFill>
                  <a:srgbClr val="0090BF"/>
                </a:solidFill>
              </a:rPr>
              <a:t>favorece inversiones responsables. </a:t>
            </a:r>
          </a:p>
          <a:p>
            <a:pPr marL="383540" indent="-383540"/>
            <a:r>
              <a:rPr lang="es-ES" sz="3200" dirty="0"/>
              <a:t>La publicación de los términos de los contratos extractivos ayuda a los gobiernos a </a:t>
            </a:r>
            <a:r>
              <a:rPr lang="es-ES" sz="3200" b="1" dirty="0">
                <a:solidFill>
                  <a:srgbClr val="0090BF"/>
                </a:solidFill>
              </a:rPr>
              <a:t>maximizar los ingresos </a:t>
            </a:r>
            <a:r>
              <a:rPr lang="es-ES" sz="3200" dirty="0"/>
              <a:t>provenientes del sector extractivo para satisfacer las necesidades de desarrollo.</a:t>
            </a:r>
          </a:p>
          <a:p>
            <a:pPr marL="0" indent="0">
              <a:buNone/>
            </a:pPr>
            <a:endParaRPr lang="en-GB" sz="3200" b="1" dirty="0">
              <a:solidFill>
                <a:srgbClr val="0090BF"/>
              </a:solidFill>
            </a:endParaRPr>
          </a:p>
        </p:txBody>
      </p:sp>
      <p:sp>
        <p:nvSpPr>
          <p:cNvPr id="4" name="TextBox 3">
            <a:extLst>
              <a:ext uri="{FF2B5EF4-FFF2-40B4-BE49-F238E27FC236}">
                <a16:creationId xmlns:a16="http://schemas.microsoft.com/office/drawing/2014/main" id="{C7B8468C-1A39-6562-CE39-57E7A9645A53}"/>
              </a:ext>
            </a:extLst>
          </p:cNvPr>
          <p:cNvSpPr txBox="1"/>
          <p:nvPr/>
        </p:nvSpPr>
        <p:spPr>
          <a:xfrm>
            <a:off x="800100" y="489787"/>
            <a:ext cx="1919953" cy="369332"/>
          </a:xfrm>
          <a:prstGeom prst="rect">
            <a:avLst/>
          </a:prstGeom>
          <a:noFill/>
        </p:spPr>
        <p:txBody>
          <a:bodyPr wrap="square" lIns="180000" rtlCol="0">
            <a:spAutoFit/>
          </a:bodyPr>
          <a:lstStyle/>
          <a:p>
            <a:r>
              <a:rPr lang="es-ES" dirty="0">
                <a:solidFill>
                  <a:schemeClr val="bg2"/>
                </a:solidFill>
                <a:latin typeface="Franklin Gothic Medium" panose="020B0603020102020204" pitchFamily="34" charset="0"/>
              </a:rPr>
              <a:t>REFLEXIÓN</a:t>
            </a:r>
          </a:p>
        </p:txBody>
      </p:sp>
    </p:spTree>
    <p:extLst>
      <p:ext uri="{BB962C8B-B14F-4D97-AF65-F5344CB8AC3E}">
        <p14:creationId xmlns:p14="http://schemas.microsoft.com/office/powerpoint/2010/main" val="250393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F7EB7-422C-31E2-2D7B-3E9E4F429578}"/>
            </a:ext>
          </a:extLst>
        </p:cNvPr>
        <p:cNvGrpSpPr/>
        <p:nvPr/>
      </p:nvGrpSpPr>
      <p:grpSpPr>
        <a:xfrm>
          <a:off x="0" y="0"/>
          <a:ext cx="0" cy="0"/>
          <a:chOff x="0" y="0"/>
          <a:chExt cx="0" cy="0"/>
        </a:xfrm>
      </p:grpSpPr>
      <p:pic>
        <p:nvPicPr>
          <p:cNvPr id="5" name="Graphic 4" descr="Court outline">
            <a:extLst>
              <a:ext uri="{FF2B5EF4-FFF2-40B4-BE49-F238E27FC236}">
                <a16:creationId xmlns:a16="http://schemas.microsoft.com/office/drawing/2014/main" id="{2A667E00-63DE-FDC4-9ABA-B0432CC2282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71866" y="1197980"/>
            <a:ext cx="5660020" cy="5660020"/>
          </a:xfrm>
          <a:prstGeom prst="rect">
            <a:avLst/>
          </a:prstGeom>
        </p:spPr>
      </p:pic>
      <p:sp>
        <p:nvSpPr>
          <p:cNvPr id="2" name="Title 1">
            <a:extLst>
              <a:ext uri="{FF2B5EF4-FFF2-40B4-BE49-F238E27FC236}">
                <a16:creationId xmlns:a16="http://schemas.microsoft.com/office/drawing/2014/main" id="{4B6C21C3-8BB4-4DE8-511F-185350BF548C}"/>
              </a:ext>
            </a:extLst>
          </p:cNvPr>
          <p:cNvSpPr>
            <a:spLocks noGrp="1"/>
          </p:cNvSpPr>
          <p:nvPr>
            <p:ph type="title"/>
          </p:nvPr>
        </p:nvSpPr>
        <p:spPr>
          <a:xfrm>
            <a:off x="642812" y="1311543"/>
            <a:ext cx="10905753" cy="671660"/>
          </a:xfrm>
        </p:spPr>
        <p:txBody>
          <a:bodyPr/>
          <a:lstStyle/>
          <a:p>
            <a:r>
              <a:rPr lang="es-ES" dirty="0"/>
              <a:t>Para los gobiernos y la ciudadanía</a:t>
            </a:r>
          </a:p>
        </p:txBody>
      </p:sp>
      <p:sp>
        <p:nvSpPr>
          <p:cNvPr id="3" name="Content Placeholder 2">
            <a:extLst>
              <a:ext uri="{FF2B5EF4-FFF2-40B4-BE49-F238E27FC236}">
                <a16:creationId xmlns:a16="http://schemas.microsoft.com/office/drawing/2014/main" id="{BC32B66C-27D2-1751-E5F3-CE72F55B97F7}"/>
              </a:ext>
            </a:extLst>
          </p:cNvPr>
          <p:cNvSpPr>
            <a:spLocks noGrp="1"/>
          </p:cNvSpPr>
          <p:nvPr>
            <p:ph idx="1"/>
          </p:nvPr>
        </p:nvSpPr>
        <p:spPr>
          <a:xfrm>
            <a:off x="642813" y="2253976"/>
            <a:ext cx="9938101" cy="4100255"/>
          </a:xfrm>
        </p:spPr>
        <p:txBody>
          <a:bodyPr>
            <a:noAutofit/>
          </a:bodyPr>
          <a:lstStyle/>
          <a:p>
            <a:r>
              <a:rPr lang="es-ES" sz="3000" dirty="0"/>
              <a:t>Ayuda a todas las partes a </a:t>
            </a:r>
            <a:r>
              <a:rPr lang="es-ES" sz="3000" b="1" dirty="0">
                <a:solidFill>
                  <a:srgbClr val="0090BF"/>
                </a:solidFill>
              </a:rPr>
              <a:t>comprender los términos </a:t>
            </a:r>
            <a:r>
              <a:rPr lang="es-ES" sz="3000" dirty="0"/>
              <a:t>que rigen el desarrollo de las actividades de petróleo, gas y minería.</a:t>
            </a:r>
          </a:p>
          <a:p>
            <a:r>
              <a:rPr lang="es-ES" sz="3000" dirty="0"/>
              <a:t>Los contratos públicos pueden </a:t>
            </a:r>
            <a:r>
              <a:rPr lang="es-ES" sz="3000" b="1" dirty="0">
                <a:solidFill>
                  <a:srgbClr val="0090BF"/>
                </a:solidFill>
              </a:rPr>
              <a:t>hacerse cumplir más fácilmente.</a:t>
            </a:r>
          </a:p>
          <a:p>
            <a:r>
              <a:rPr lang="es-ES" sz="3000" dirty="0"/>
              <a:t>Los ciudadanos pueden </a:t>
            </a:r>
            <a:r>
              <a:rPr lang="es-ES" sz="3000" b="1" dirty="0">
                <a:solidFill>
                  <a:srgbClr val="0090BF"/>
                </a:solidFill>
              </a:rPr>
              <a:t>conocer las obligaciones impuestas a las empresas </a:t>
            </a:r>
            <a:r>
              <a:rPr lang="es-ES" sz="3000" dirty="0"/>
              <a:t>para la protección de las comunidades y el ambiente, incluidas las relativas a pagos sociales o empleo local</a:t>
            </a:r>
          </a:p>
          <a:p>
            <a:pPr marL="0" indent="0">
              <a:buNone/>
            </a:pPr>
            <a:endParaRPr lang="en-GB" sz="3000" b="1" dirty="0">
              <a:solidFill>
                <a:srgbClr val="0090BF"/>
              </a:solidFill>
            </a:endParaRPr>
          </a:p>
        </p:txBody>
      </p:sp>
      <p:sp>
        <p:nvSpPr>
          <p:cNvPr id="4" name="TextBox 3">
            <a:extLst>
              <a:ext uri="{FF2B5EF4-FFF2-40B4-BE49-F238E27FC236}">
                <a16:creationId xmlns:a16="http://schemas.microsoft.com/office/drawing/2014/main" id="{0DAB0155-2BBF-316F-1324-B4D15475E8FD}"/>
              </a:ext>
            </a:extLst>
          </p:cNvPr>
          <p:cNvSpPr txBox="1"/>
          <p:nvPr/>
        </p:nvSpPr>
        <p:spPr>
          <a:xfrm>
            <a:off x="800100" y="489787"/>
            <a:ext cx="1919953" cy="369332"/>
          </a:xfrm>
          <a:prstGeom prst="rect">
            <a:avLst/>
          </a:prstGeom>
          <a:noFill/>
        </p:spPr>
        <p:txBody>
          <a:bodyPr wrap="square" lIns="180000" rtlCol="0">
            <a:spAutoFit/>
          </a:bodyPr>
          <a:lstStyle/>
          <a:p>
            <a:r>
              <a:rPr lang="es-ES" dirty="0">
                <a:solidFill>
                  <a:schemeClr val="bg2"/>
                </a:solidFill>
                <a:latin typeface="Franklin Gothic Medium" panose="020B0603020102020204" pitchFamily="34" charset="0"/>
              </a:rPr>
              <a:t>REFLEXIÓN</a:t>
            </a:r>
          </a:p>
        </p:txBody>
      </p:sp>
    </p:spTree>
    <p:extLst>
      <p:ext uri="{BB962C8B-B14F-4D97-AF65-F5344CB8AC3E}">
        <p14:creationId xmlns:p14="http://schemas.microsoft.com/office/powerpoint/2010/main" val="3451715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0765-192E-AC19-84F1-4A9C5FBC55EB}"/>
            </a:ext>
          </a:extLst>
        </p:cNvPr>
        <p:cNvGrpSpPr/>
        <p:nvPr/>
      </p:nvGrpSpPr>
      <p:grpSpPr>
        <a:xfrm>
          <a:off x="0" y="0"/>
          <a:ext cx="0" cy="0"/>
          <a:chOff x="0" y="0"/>
          <a:chExt cx="0" cy="0"/>
        </a:xfrm>
      </p:grpSpPr>
      <p:pic>
        <p:nvPicPr>
          <p:cNvPr id="5" name="Graphic 4" descr="Factory outline">
            <a:extLst>
              <a:ext uri="{FF2B5EF4-FFF2-40B4-BE49-F238E27FC236}">
                <a16:creationId xmlns:a16="http://schemas.microsoft.com/office/drawing/2014/main" id="{CB90D384-4EAE-B739-BF5E-28F3C14A81F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190362" y="1000897"/>
            <a:ext cx="6001638" cy="6001638"/>
          </a:xfrm>
          <a:prstGeom prst="rect">
            <a:avLst/>
          </a:prstGeom>
        </p:spPr>
      </p:pic>
      <p:sp>
        <p:nvSpPr>
          <p:cNvPr id="2" name="Title 1">
            <a:extLst>
              <a:ext uri="{FF2B5EF4-FFF2-40B4-BE49-F238E27FC236}">
                <a16:creationId xmlns:a16="http://schemas.microsoft.com/office/drawing/2014/main" id="{60AF45B7-A4E7-C4C0-7566-1B74E8EBB171}"/>
              </a:ext>
            </a:extLst>
          </p:cNvPr>
          <p:cNvSpPr>
            <a:spLocks noGrp="1"/>
          </p:cNvSpPr>
          <p:nvPr>
            <p:ph type="title"/>
          </p:nvPr>
        </p:nvSpPr>
        <p:spPr>
          <a:xfrm>
            <a:off x="642812" y="1311543"/>
            <a:ext cx="10905753" cy="671660"/>
          </a:xfrm>
        </p:spPr>
        <p:txBody>
          <a:bodyPr/>
          <a:lstStyle/>
          <a:p>
            <a:r>
              <a:rPr lang="es-ES" dirty="0"/>
              <a:t>Para las empresas</a:t>
            </a:r>
          </a:p>
        </p:txBody>
      </p:sp>
      <p:sp>
        <p:nvSpPr>
          <p:cNvPr id="3" name="Content Placeholder 2">
            <a:extLst>
              <a:ext uri="{FF2B5EF4-FFF2-40B4-BE49-F238E27FC236}">
                <a16:creationId xmlns:a16="http://schemas.microsoft.com/office/drawing/2014/main" id="{EA9A244E-03D0-88D5-A0BA-85B978BEE82B}"/>
              </a:ext>
            </a:extLst>
          </p:cNvPr>
          <p:cNvSpPr>
            <a:spLocks noGrp="1"/>
          </p:cNvSpPr>
          <p:nvPr>
            <p:ph idx="1"/>
          </p:nvPr>
        </p:nvSpPr>
        <p:spPr>
          <a:xfrm>
            <a:off x="642813" y="2253976"/>
            <a:ext cx="9274073" cy="4100255"/>
          </a:xfrm>
        </p:spPr>
        <p:txBody>
          <a:bodyPr>
            <a:normAutofit/>
          </a:bodyPr>
          <a:lstStyle/>
          <a:p>
            <a:r>
              <a:rPr lang="es-ES" sz="3200" dirty="0"/>
              <a:t>Genera un clima operativo y de inversiones </a:t>
            </a:r>
            <a:r>
              <a:rPr lang="es-ES" sz="3200" b="1" dirty="0">
                <a:solidFill>
                  <a:srgbClr val="0090BF"/>
                </a:solidFill>
              </a:rPr>
              <a:t>limpio y justo</a:t>
            </a:r>
          </a:p>
          <a:p>
            <a:r>
              <a:rPr lang="es-ES" sz="3200" dirty="0"/>
              <a:t>La divulgación de los contratos hace que sea más fácil para las empresas demostrar que </a:t>
            </a:r>
            <a:r>
              <a:rPr lang="es-ES" sz="3200" b="1" dirty="0">
                <a:solidFill>
                  <a:srgbClr val="0090BF"/>
                </a:solidFill>
              </a:rPr>
              <a:t>cumplen con sus obligaciones financieras y sociales</a:t>
            </a:r>
          </a:p>
          <a:p>
            <a:r>
              <a:rPr lang="es-ES" sz="3200" dirty="0"/>
              <a:t>Mejora la </a:t>
            </a:r>
            <a:r>
              <a:rPr lang="es-ES" sz="3200" b="1" dirty="0">
                <a:solidFill>
                  <a:srgbClr val="0090BF"/>
                </a:solidFill>
              </a:rPr>
              <a:t>licencia social para operar </a:t>
            </a:r>
          </a:p>
          <a:p>
            <a:pPr marL="0" indent="0">
              <a:buNone/>
            </a:pPr>
            <a:endParaRPr lang="en-GB" sz="3200" b="1" dirty="0">
              <a:solidFill>
                <a:srgbClr val="0090BF"/>
              </a:solidFill>
            </a:endParaRPr>
          </a:p>
          <a:p>
            <a:endParaRPr lang="en-GB" sz="3200" b="1" dirty="0">
              <a:solidFill>
                <a:srgbClr val="0090BF"/>
              </a:solidFill>
            </a:endParaRPr>
          </a:p>
          <a:p>
            <a:endParaRPr lang="en-GB" sz="3200" b="1" dirty="0">
              <a:solidFill>
                <a:srgbClr val="0090BF"/>
              </a:solidFill>
            </a:endParaRPr>
          </a:p>
          <a:p>
            <a:pPr marL="0" indent="0">
              <a:buNone/>
            </a:pPr>
            <a:endParaRPr lang="en-GB" sz="3200" dirty="0"/>
          </a:p>
        </p:txBody>
      </p:sp>
      <p:sp>
        <p:nvSpPr>
          <p:cNvPr id="4" name="TextBox 3">
            <a:extLst>
              <a:ext uri="{FF2B5EF4-FFF2-40B4-BE49-F238E27FC236}">
                <a16:creationId xmlns:a16="http://schemas.microsoft.com/office/drawing/2014/main" id="{7FF7776B-C2EA-C817-83D7-DFB4112B1E32}"/>
              </a:ext>
            </a:extLst>
          </p:cNvPr>
          <p:cNvSpPr txBox="1"/>
          <p:nvPr/>
        </p:nvSpPr>
        <p:spPr>
          <a:xfrm>
            <a:off x="800100" y="489787"/>
            <a:ext cx="1919953" cy="369332"/>
          </a:xfrm>
          <a:prstGeom prst="rect">
            <a:avLst/>
          </a:prstGeom>
          <a:noFill/>
        </p:spPr>
        <p:txBody>
          <a:bodyPr wrap="square" lIns="180000" rtlCol="0">
            <a:spAutoFit/>
          </a:bodyPr>
          <a:lstStyle/>
          <a:p>
            <a:r>
              <a:rPr lang="es-ES" dirty="0">
                <a:solidFill>
                  <a:schemeClr val="bg2"/>
                </a:solidFill>
                <a:latin typeface="Franklin Gothic Medium" panose="020B0603020102020204" pitchFamily="34" charset="0"/>
              </a:rPr>
              <a:t>REFLEXIÓN</a:t>
            </a:r>
          </a:p>
        </p:txBody>
      </p:sp>
    </p:spTree>
    <p:extLst>
      <p:ext uri="{BB962C8B-B14F-4D97-AF65-F5344CB8AC3E}">
        <p14:creationId xmlns:p14="http://schemas.microsoft.com/office/powerpoint/2010/main" val="858501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71829-55A5-EF55-6895-159D7E62487B}"/>
              </a:ext>
            </a:extLst>
          </p:cNvPr>
          <p:cNvSpPr>
            <a:spLocks noGrp="1"/>
          </p:cNvSpPr>
          <p:nvPr>
            <p:ph type="title"/>
          </p:nvPr>
        </p:nvSpPr>
        <p:spPr/>
        <p:txBody>
          <a:bodyPr/>
          <a:lstStyle/>
          <a:p>
            <a:r>
              <a:rPr lang="es-ES" dirty="0">
                <a:latin typeface="Franklin Gothic Demi"/>
              </a:rPr>
              <a:t>Requisito 2.4</a:t>
            </a:r>
          </a:p>
        </p:txBody>
      </p:sp>
      <p:sp>
        <p:nvSpPr>
          <p:cNvPr id="3" name="Content Placeholder 2">
            <a:extLst>
              <a:ext uri="{FF2B5EF4-FFF2-40B4-BE49-F238E27FC236}">
                <a16:creationId xmlns:a16="http://schemas.microsoft.com/office/drawing/2014/main" id="{FB768708-16C5-871D-4A2C-388DF970DA1A}"/>
              </a:ext>
            </a:extLst>
          </p:cNvPr>
          <p:cNvSpPr>
            <a:spLocks noGrp="1"/>
          </p:cNvSpPr>
          <p:nvPr>
            <p:ph idx="1"/>
          </p:nvPr>
        </p:nvSpPr>
        <p:spPr>
          <a:xfrm>
            <a:off x="642813" y="2019792"/>
            <a:ext cx="5704648" cy="4554628"/>
          </a:xfrm>
        </p:spPr>
        <p:txBody>
          <a:bodyPr vert="horz" lIns="91440" tIns="45720" rIns="91440" bIns="45720" rtlCol="0" anchor="t">
            <a:normAutofit/>
          </a:bodyPr>
          <a:lstStyle/>
          <a:p>
            <a:pPr marL="0" indent="0">
              <a:buNone/>
            </a:pPr>
            <a:r>
              <a:rPr lang="es-ES" sz="3200" b="1" dirty="0"/>
              <a:t>Objetivo </a:t>
            </a:r>
          </a:p>
          <a:p>
            <a:pPr marL="383540" indent="-383540">
              <a:buFont typeface="Wingdings" pitchFamily="2" charset="2"/>
              <a:buChar char="§"/>
            </a:pPr>
            <a:r>
              <a:rPr lang="es-ES" dirty="0"/>
              <a:t>Garantizar el </a:t>
            </a:r>
            <a:r>
              <a:rPr lang="es-ES" b="1" dirty="0">
                <a:solidFill>
                  <a:srgbClr val="0090BF"/>
                </a:solidFill>
              </a:rPr>
              <a:t>acceso público </a:t>
            </a:r>
            <a:r>
              <a:rPr lang="es-ES" dirty="0"/>
              <a:t>a todas las licencias y los contratos sobre los que se asientan las actividades extractivas.</a:t>
            </a:r>
          </a:p>
          <a:p>
            <a:pPr marL="383540" indent="-383540">
              <a:buFont typeface="Wingdings" pitchFamily="2" charset="2"/>
              <a:buChar char="§"/>
            </a:pPr>
            <a:r>
              <a:rPr lang="es-ES" dirty="0"/>
              <a:t>Contribuir a la </a:t>
            </a:r>
            <a:r>
              <a:rPr lang="es-ES" b="1" dirty="0">
                <a:solidFill>
                  <a:srgbClr val="0090BF"/>
                </a:solidFill>
              </a:rPr>
              <a:t>capacidad de las partes interesadas de controlar el cumplimiento </a:t>
            </a:r>
            <a:r>
              <a:rPr lang="es-ES" dirty="0"/>
              <a:t>de las obligaciones contractuales. </a:t>
            </a:r>
          </a:p>
        </p:txBody>
      </p:sp>
      <p:sp>
        <p:nvSpPr>
          <p:cNvPr id="5" name="Picture Placeholder 4">
            <a:extLst>
              <a:ext uri="{FF2B5EF4-FFF2-40B4-BE49-F238E27FC236}">
                <a16:creationId xmlns:a16="http://schemas.microsoft.com/office/drawing/2014/main" id="{60D7E618-7572-3B90-96DB-E1747A94AFE9}"/>
              </a:ext>
            </a:extLst>
          </p:cNvPr>
          <p:cNvSpPr>
            <a:spLocks noGrp="1"/>
          </p:cNvSpPr>
          <p:nvPr>
            <p:ph type="pic" sz="quarter" idx="14"/>
          </p:nvPr>
        </p:nvSpPr>
        <p:spPr/>
        <p:txBody>
          <a:bodyPr/>
          <a:lstStyle/>
          <a:p>
            <a:endParaRPr lang="x-none"/>
          </a:p>
        </p:txBody>
      </p:sp>
      <p:pic>
        <p:nvPicPr>
          <p:cNvPr id="8" name="Picture Placeholder 5" descr="A hand holding a magnifying glass&#10;&#10;Description automatically generated">
            <a:extLst>
              <a:ext uri="{FF2B5EF4-FFF2-40B4-BE49-F238E27FC236}">
                <a16:creationId xmlns:a16="http://schemas.microsoft.com/office/drawing/2014/main" id="{83B43446-7442-BA9C-1986-C2115B50361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0"/>
            <a:ext cx="5308600" cy="6857999"/>
          </a:xfrm>
          <a:prstGeom prst="rect">
            <a:avLst/>
          </a:prstGeom>
          <a:solidFill>
            <a:srgbClr val="FFFFFF"/>
          </a:solidFill>
        </p:spPr>
      </p:pic>
      <p:pic>
        <p:nvPicPr>
          <p:cNvPr id="9" name="Picture 8" descr="A blue rectangle with white dots&#10;&#10;Description automatically generated">
            <a:extLst>
              <a:ext uri="{FF2B5EF4-FFF2-40B4-BE49-F238E27FC236}">
                <a16:creationId xmlns:a16="http://schemas.microsoft.com/office/drawing/2014/main" id="{81E7F40E-A32F-72D4-413E-5A50FF562A19}"/>
              </a:ext>
            </a:extLst>
          </p:cNvPr>
          <p:cNvPicPr>
            <a:picLocks noChangeAspect="1"/>
          </p:cNvPicPr>
          <p:nvPr/>
        </p:nvPicPr>
        <p:blipFill>
          <a:blip r:embed="rId4"/>
          <a:stretch>
            <a:fillRect/>
          </a:stretch>
        </p:blipFill>
        <p:spPr>
          <a:xfrm>
            <a:off x="6883400" y="-9770"/>
            <a:ext cx="5308600" cy="6867769"/>
          </a:xfrm>
          <a:prstGeom prst="rect">
            <a:avLst/>
          </a:prstGeom>
        </p:spPr>
      </p:pic>
    </p:spTree>
    <p:extLst>
      <p:ext uri="{BB962C8B-B14F-4D97-AF65-F5344CB8AC3E}">
        <p14:creationId xmlns:p14="http://schemas.microsoft.com/office/powerpoint/2010/main" val="1680579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03243" y="3097241"/>
            <a:ext cx="5626157" cy="2223079"/>
          </a:xfrm>
        </p:spPr>
        <p:txBody>
          <a:bodyPr/>
          <a:lstStyle/>
          <a:p>
            <a:r>
              <a:rPr lang="es-ES" dirty="0"/>
              <a:t>Alcance del Requisito 2.4 sobre publicación de los contratos</a:t>
            </a:r>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202300" y="2038729"/>
            <a:ext cx="2989136" cy="438254"/>
          </a:xfrm>
        </p:spPr>
        <p:txBody>
          <a:bodyPr/>
          <a:lstStyle/>
          <a:p>
            <a:pPr algn="r"/>
            <a:r>
              <a:rPr lang="es-ES" sz="2400" dirty="0"/>
              <a:t>CONCEPTOS CLAVE</a:t>
            </a:r>
          </a:p>
        </p:txBody>
      </p:sp>
      <p:pic>
        <p:nvPicPr>
          <p:cNvPr id="5" name="Picture Placeholder 5" descr="A hand holding a magnifying glass&#10;&#10;Description automatically generated">
            <a:extLst>
              <a:ext uri="{FF2B5EF4-FFF2-40B4-BE49-F238E27FC236}">
                <a16:creationId xmlns:a16="http://schemas.microsoft.com/office/drawing/2014/main" id="{CF0C0457-723D-E289-3054-FB4981544DCE}"/>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a:ext>
            </a:extLst>
          </a:blip>
          <a:srcRect/>
          <a:stretch/>
        </p:blipFill>
        <p:spPr>
          <a:xfrm>
            <a:off x="6883400" y="0"/>
            <a:ext cx="5308600" cy="6857999"/>
          </a:xfrm>
        </p:spPr>
      </p:pic>
      <p:pic>
        <p:nvPicPr>
          <p:cNvPr id="6" name="Picture 5" descr="A blue rectangle with white dots&#10;&#10;Description automatically generated">
            <a:extLst>
              <a:ext uri="{FF2B5EF4-FFF2-40B4-BE49-F238E27FC236}">
                <a16:creationId xmlns:a16="http://schemas.microsoft.com/office/drawing/2014/main" id="{699A4554-1957-0A76-DF63-AB33AB3CFFA2}"/>
              </a:ext>
            </a:extLst>
          </p:cNvPr>
          <p:cNvPicPr>
            <a:picLocks noChangeAspect="1"/>
          </p:cNvPicPr>
          <p:nvPr/>
        </p:nvPicPr>
        <p:blipFill>
          <a:blip r:embed="rId3"/>
          <a:stretch>
            <a:fillRect/>
          </a:stretch>
        </p:blipFill>
        <p:spPr>
          <a:xfrm>
            <a:off x="6883400" y="-9770"/>
            <a:ext cx="5308600" cy="6867769"/>
          </a:xfrm>
          <a:prstGeom prst="rect">
            <a:avLst/>
          </a:prstGeom>
        </p:spPr>
      </p:pic>
    </p:spTree>
    <p:extLst>
      <p:ext uri="{BB962C8B-B14F-4D97-AF65-F5344CB8AC3E}">
        <p14:creationId xmlns:p14="http://schemas.microsoft.com/office/powerpoint/2010/main" val="3116895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0C9E-FDFB-5603-C7CC-B14898AE92EC}"/>
              </a:ext>
            </a:extLst>
          </p:cNvPr>
          <p:cNvSpPr>
            <a:spLocks noGrp="1"/>
          </p:cNvSpPr>
          <p:nvPr>
            <p:ph type="title"/>
          </p:nvPr>
        </p:nvSpPr>
        <p:spPr/>
        <p:txBody>
          <a:bodyPr/>
          <a:lstStyle/>
          <a:p>
            <a:r>
              <a:rPr lang="es-ES" dirty="0"/>
              <a:t>Contrato</a:t>
            </a:r>
          </a:p>
        </p:txBody>
      </p:sp>
      <p:sp>
        <p:nvSpPr>
          <p:cNvPr id="3" name="Content Placeholder 2">
            <a:extLst>
              <a:ext uri="{FF2B5EF4-FFF2-40B4-BE49-F238E27FC236}">
                <a16:creationId xmlns:a16="http://schemas.microsoft.com/office/drawing/2014/main" id="{FF1C7907-A767-FF1C-46B3-0ECA39580F39}"/>
              </a:ext>
            </a:extLst>
          </p:cNvPr>
          <p:cNvSpPr>
            <a:spLocks noGrp="1"/>
          </p:cNvSpPr>
          <p:nvPr>
            <p:ph idx="1"/>
          </p:nvPr>
        </p:nvSpPr>
        <p:spPr>
          <a:xfrm>
            <a:off x="642812" y="2019792"/>
            <a:ext cx="5453188" cy="4336322"/>
          </a:xfrm>
        </p:spPr>
        <p:txBody>
          <a:bodyPr vert="horz" lIns="91440" tIns="45720" rIns="91440" bIns="45720" rtlCol="0" anchor="t">
            <a:normAutofit lnSpcReduction="10000"/>
          </a:bodyPr>
          <a:lstStyle/>
          <a:p>
            <a:pPr marL="383540" indent="-383540"/>
            <a:r>
              <a:rPr lang="es-ES" dirty="0"/>
              <a:t>Se requiere que los países divulguen los contratos/licencias otorgados, suscritos o modificados del </a:t>
            </a:r>
            <a:r>
              <a:rPr lang="es-ES" b="1" dirty="0">
                <a:solidFill>
                  <a:srgbClr val="0090BF"/>
                </a:solidFill>
              </a:rPr>
              <a:t>1 de enero de 2021</a:t>
            </a:r>
            <a:r>
              <a:rPr lang="es-ES" dirty="0"/>
              <a:t> en adelante.</a:t>
            </a:r>
          </a:p>
          <a:p>
            <a:pPr marL="383540" indent="-383540"/>
            <a:r>
              <a:rPr lang="es-ES" dirty="0"/>
              <a:t>Contrato: el texto completo de cualquier anexo, apéndice o cláusula adicional que establezca los detalles pertinentes a los derechos de explotación.</a:t>
            </a:r>
          </a:p>
        </p:txBody>
      </p:sp>
      <p:sp>
        <p:nvSpPr>
          <p:cNvPr id="4" name="Text Placeholder 3">
            <a:extLst>
              <a:ext uri="{FF2B5EF4-FFF2-40B4-BE49-F238E27FC236}">
                <a16:creationId xmlns:a16="http://schemas.microsoft.com/office/drawing/2014/main" id="{30849E1C-8976-8DF9-C8C6-A8113B81DB08}"/>
              </a:ext>
            </a:extLst>
          </p:cNvPr>
          <p:cNvSpPr>
            <a:spLocks noGrp="1"/>
          </p:cNvSpPr>
          <p:nvPr>
            <p:ph type="body" sz="quarter" idx="10"/>
          </p:nvPr>
        </p:nvSpPr>
        <p:spPr/>
        <p:txBody>
          <a:bodyPr/>
          <a:lstStyle/>
          <a:p>
            <a:r>
              <a:rPr lang="es-ES" dirty="0"/>
              <a:t>CONCEPTOS CLAVE</a:t>
            </a:r>
          </a:p>
        </p:txBody>
      </p:sp>
      <p:pic>
        <p:nvPicPr>
          <p:cNvPr id="8" name="Picture 7" descr="A paper with text and numbers&#10;&#10;Description automatically generated">
            <a:extLst>
              <a:ext uri="{FF2B5EF4-FFF2-40B4-BE49-F238E27FC236}">
                <a16:creationId xmlns:a16="http://schemas.microsoft.com/office/drawing/2014/main" id="{C5F8F1AE-2254-893A-836C-283E76065B2A}"/>
              </a:ext>
            </a:extLst>
          </p:cNvPr>
          <p:cNvPicPr>
            <a:picLocks noChangeAspect="1"/>
          </p:cNvPicPr>
          <p:nvPr/>
        </p:nvPicPr>
        <p:blipFill>
          <a:blip r:embed="rId2">
            <a:duotone>
              <a:prstClr val="black"/>
              <a:srgbClr val="D9C3A5">
                <a:tint val="50000"/>
                <a:satMod val="180000"/>
              </a:srgbClr>
            </a:duotone>
          </a:blip>
          <a:stretch>
            <a:fillRect/>
          </a:stretch>
        </p:blipFill>
        <p:spPr>
          <a:xfrm>
            <a:off x="7138290" y="221727"/>
            <a:ext cx="3901763" cy="5051120"/>
          </a:xfrm>
          <a:prstGeom prst="rect">
            <a:avLst/>
          </a:prstGeom>
          <a:effectLst>
            <a:outerShdw blurRad="63500" sx="102000" sy="102000" algn="ctr" rotWithShape="0">
              <a:prstClr val="black">
                <a:alpha val="40000"/>
              </a:prstClr>
            </a:outerShdw>
          </a:effectLst>
        </p:spPr>
      </p:pic>
      <p:pic>
        <p:nvPicPr>
          <p:cNvPr id="10" name="Picture 9" descr="A document with text on it&#10;&#10;Description automatically generated">
            <a:extLst>
              <a:ext uri="{FF2B5EF4-FFF2-40B4-BE49-F238E27FC236}">
                <a16:creationId xmlns:a16="http://schemas.microsoft.com/office/drawing/2014/main" id="{5946667F-6E71-36A7-0499-263E3BC46BCC}"/>
              </a:ext>
            </a:extLst>
          </p:cNvPr>
          <p:cNvPicPr>
            <a:picLocks noChangeAspect="1"/>
          </p:cNvPicPr>
          <p:nvPr/>
        </p:nvPicPr>
        <p:blipFill>
          <a:blip r:embed="rId3">
            <a:duotone>
              <a:prstClr val="black"/>
              <a:srgbClr val="D9C3A5">
                <a:tint val="50000"/>
                <a:satMod val="180000"/>
              </a:srgbClr>
            </a:duotone>
          </a:blip>
          <a:stretch>
            <a:fillRect/>
          </a:stretch>
        </p:blipFill>
        <p:spPr>
          <a:xfrm rot="21178617">
            <a:off x="6389847" y="1261636"/>
            <a:ext cx="3901763" cy="5051120"/>
          </a:xfrm>
          <a:prstGeom prst="rect">
            <a:avLst/>
          </a:prstGeom>
          <a:effectLst>
            <a:outerShdw blurRad="63500" sx="102000" sy="102000" algn="ctr" rotWithShape="0">
              <a:prstClr val="black">
                <a:alpha val="40000"/>
              </a:prstClr>
            </a:outerShdw>
          </a:effectLst>
        </p:spPr>
      </p:pic>
      <p:pic>
        <p:nvPicPr>
          <p:cNvPr id="6" name="Picture 5" descr="A close-up of a document&#10;&#10;Description automatically generated">
            <a:extLst>
              <a:ext uri="{FF2B5EF4-FFF2-40B4-BE49-F238E27FC236}">
                <a16:creationId xmlns:a16="http://schemas.microsoft.com/office/drawing/2014/main" id="{CDC32FCD-0C1E-961F-E580-55D17C3594ED}"/>
              </a:ext>
            </a:extLst>
          </p:cNvPr>
          <p:cNvPicPr>
            <a:picLocks noChangeAspect="1"/>
          </p:cNvPicPr>
          <p:nvPr/>
        </p:nvPicPr>
        <p:blipFill>
          <a:blip r:embed="rId4">
            <a:duotone>
              <a:prstClr val="black"/>
              <a:srgbClr val="D9C3A5">
                <a:tint val="50000"/>
                <a:satMod val="180000"/>
              </a:srgbClr>
            </a:duotone>
          </a:blip>
          <a:stretch>
            <a:fillRect/>
          </a:stretch>
        </p:blipFill>
        <p:spPr>
          <a:xfrm rot="715778">
            <a:off x="7412855" y="1261637"/>
            <a:ext cx="3901763" cy="50511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3833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0C9E-FDFB-5603-C7CC-B14898AE92EC}"/>
              </a:ext>
            </a:extLst>
          </p:cNvPr>
          <p:cNvSpPr>
            <a:spLocks noGrp="1"/>
          </p:cNvSpPr>
          <p:nvPr>
            <p:ph type="title"/>
          </p:nvPr>
        </p:nvSpPr>
        <p:spPr/>
        <p:txBody>
          <a:bodyPr/>
          <a:lstStyle/>
          <a:p>
            <a:r>
              <a:rPr lang="es-ES" dirty="0"/>
              <a:t>Contrato</a:t>
            </a:r>
          </a:p>
        </p:txBody>
      </p:sp>
      <p:sp>
        <p:nvSpPr>
          <p:cNvPr id="3" name="Content Placeholder 2">
            <a:extLst>
              <a:ext uri="{FF2B5EF4-FFF2-40B4-BE49-F238E27FC236}">
                <a16:creationId xmlns:a16="http://schemas.microsoft.com/office/drawing/2014/main" id="{FF1C7907-A767-FF1C-46B3-0ECA39580F39}"/>
              </a:ext>
            </a:extLst>
          </p:cNvPr>
          <p:cNvSpPr>
            <a:spLocks noGrp="1"/>
          </p:cNvSpPr>
          <p:nvPr>
            <p:ph idx="1"/>
          </p:nvPr>
        </p:nvSpPr>
        <p:spPr>
          <a:xfrm>
            <a:off x="642812" y="2019792"/>
            <a:ext cx="5453188" cy="4641684"/>
          </a:xfrm>
        </p:spPr>
        <p:txBody>
          <a:bodyPr>
            <a:normAutofit lnSpcReduction="10000"/>
          </a:bodyPr>
          <a:lstStyle/>
          <a:p>
            <a:r>
              <a:rPr lang="es-ES" dirty="0"/>
              <a:t>En caso de no haber reglas claras, el </a:t>
            </a:r>
            <a:r>
              <a:rPr lang="es-ES" b="1" dirty="0">
                <a:solidFill>
                  <a:srgbClr val="0090BF"/>
                </a:solidFill>
              </a:rPr>
              <a:t>GMP debe convenir </a:t>
            </a:r>
            <a:r>
              <a:rPr lang="es-ES" dirty="0"/>
              <a:t>qué se considera un anexo, apéndice o cláusula adicional.</a:t>
            </a:r>
          </a:p>
          <a:p>
            <a:r>
              <a:rPr lang="es-ES" dirty="0"/>
              <a:t>Considerar aquellos documentos que incluyen información sobre:</a:t>
            </a:r>
          </a:p>
          <a:p>
            <a:pPr lvl="1"/>
            <a:r>
              <a:rPr lang="es-ES" sz="2400" dirty="0"/>
              <a:t>Acuerdos de venta; términos fiscales; acuerdos de infraestructura y trueque; gastos e impactos sociales y ambientales</a:t>
            </a:r>
          </a:p>
        </p:txBody>
      </p:sp>
      <p:sp>
        <p:nvSpPr>
          <p:cNvPr id="4" name="Text Placeholder 3">
            <a:extLst>
              <a:ext uri="{FF2B5EF4-FFF2-40B4-BE49-F238E27FC236}">
                <a16:creationId xmlns:a16="http://schemas.microsoft.com/office/drawing/2014/main" id="{30849E1C-8976-8DF9-C8C6-A8113B81DB08}"/>
              </a:ext>
            </a:extLst>
          </p:cNvPr>
          <p:cNvSpPr>
            <a:spLocks noGrp="1"/>
          </p:cNvSpPr>
          <p:nvPr>
            <p:ph type="body" sz="quarter" idx="10"/>
          </p:nvPr>
        </p:nvSpPr>
        <p:spPr/>
        <p:txBody>
          <a:bodyPr/>
          <a:lstStyle/>
          <a:p>
            <a:r>
              <a:rPr lang="es-ES" dirty="0"/>
              <a:t>CONCEPTOS CLAVE</a:t>
            </a:r>
          </a:p>
        </p:txBody>
      </p:sp>
      <p:pic>
        <p:nvPicPr>
          <p:cNvPr id="8" name="Picture 7" descr="A paper with text and numbers&#10;&#10;Description automatically generated">
            <a:extLst>
              <a:ext uri="{FF2B5EF4-FFF2-40B4-BE49-F238E27FC236}">
                <a16:creationId xmlns:a16="http://schemas.microsoft.com/office/drawing/2014/main" id="{C5F8F1AE-2254-893A-836C-283E76065B2A}"/>
              </a:ext>
            </a:extLst>
          </p:cNvPr>
          <p:cNvPicPr>
            <a:picLocks noChangeAspect="1"/>
          </p:cNvPicPr>
          <p:nvPr/>
        </p:nvPicPr>
        <p:blipFill>
          <a:blip r:embed="rId2">
            <a:duotone>
              <a:prstClr val="black"/>
              <a:srgbClr val="D9C3A5">
                <a:tint val="50000"/>
                <a:satMod val="180000"/>
              </a:srgbClr>
            </a:duotone>
          </a:blip>
          <a:stretch>
            <a:fillRect/>
          </a:stretch>
        </p:blipFill>
        <p:spPr>
          <a:xfrm>
            <a:off x="7138290" y="221727"/>
            <a:ext cx="3901763" cy="5051120"/>
          </a:xfrm>
          <a:prstGeom prst="rect">
            <a:avLst/>
          </a:prstGeom>
          <a:effectLst>
            <a:outerShdw blurRad="63500" sx="102000" sy="102000" algn="ctr" rotWithShape="0">
              <a:prstClr val="black">
                <a:alpha val="40000"/>
              </a:prstClr>
            </a:outerShdw>
          </a:effectLst>
        </p:spPr>
      </p:pic>
      <p:pic>
        <p:nvPicPr>
          <p:cNvPr id="10" name="Picture 9" descr="A document with text on it&#10;&#10;Description automatically generated">
            <a:extLst>
              <a:ext uri="{FF2B5EF4-FFF2-40B4-BE49-F238E27FC236}">
                <a16:creationId xmlns:a16="http://schemas.microsoft.com/office/drawing/2014/main" id="{5946667F-6E71-36A7-0499-263E3BC46BCC}"/>
              </a:ext>
            </a:extLst>
          </p:cNvPr>
          <p:cNvPicPr>
            <a:picLocks noChangeAspect="1"/>
          </p:cNvPicPr>
          <p:nvPr/>
        </p:nvPicPr>
        <p:blipFill>
          <a:blip r:embed="rId3">
            <a:duotone>
              <a:prstClr val="black"/>
              <a:srgbClr val="D9C3A5">
                <a:tint val="50000"/>
                <a:satMod val="180000"/>
              </a:srgbClr>
            </a:duotone>
          </a:blip>
          <a:stretch>
            <a:fillRect/>
          </a:stretch>
        </p:blipFill>
        <p:spPr>
          <a:xfrm rot="21178617">
            <a:off x="6389847" y="1261636"/>
            <a:ext cx="3901763" cy="5051120"/>
          </a:xfrm>
          <a:prstGeom prst="rect">
            <a:avLst/>
          </a:prstGeom>
          <a:effectLst>
            <a:outerShdw blurRad="63500" sx="102000" sy="102000" algn="ctr" rotWithShape="0">
              <a:prstClr val="black">
                <a:alpha val="40000"/>
              </a:prstClr>
            </a:outerShdw>
          </a:effectLst>
        </p:spPr>
      </p:pic>
      <p:pic>
        <p:nvPicPr>
          <p:cNvPr id="6" name="Picture 5" descr="A close-up of a document&#10;&#10;Description automatically generated">
            <a:extLst>
              <a:ext uri="{FF2B5EF4-FFF2-40B4-BE49-F238E27FC236}">
                <a16:creationId xmlns:a16="http://schemas.microsoft.com/office/drawing/2014/main" id="{CDC32FCD-0C1E-961F-E580-55D17C3594ED}"/>
              </a:ext>
            </a:extLst>
          </p:cNvPr>
          <p:cNvPicPr>
            <a:picLocks noChangeAspect="1"/>
          </p:cNvPicPr>
          <p:nvPr/>
        </p:nvPicPr>
        <p:blipFill>
          <a:blip r:embed="rId4">
            <a:duotone>
              <a:prstClr val="black"/>
              <a:srgbClr val="D9C3A5">
                <a:tint val="50000"/>
                <a:satMod val="180000"/>
              </a:srgbClr>
            </a:duotone>
          </a:blip>
          <a:stretch>
            <a:fillRect/>
          </a:stretch>
        </p:blipFill>
        <p:spPr>
          <a:xfrm rot="715778">
            <a:off x="7412855" y="1261637"/>
            <a:ext cx="3901763" cy="50511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94507193"/>
      </p:ext>
    </p:extLst>
  </p:cSld>
  <p:clrMapOvr>
    <a:masterClrMapping/>
  </p:clrMapOvr>
</p:sld>
</file>

<file path=ppt/theme/theme1.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2.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c4d7596-7f32-41a8-9a95-4275d9a1ea6b" xsi:nil="true"/>
    <lcf76f155ced4ddcb4097134ff3c332f xmlns="d9eb0d81-beec-4074-bc6f-8be11319408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BB3B790D4CD34F81FC0BEB718ECEB9" ma:contentTypeVersion="16" ma:contentTypeDescription="Create a new document." ma:contentTypeScope="" ma:versionID="2b3c60c549791b94e1de36215c3a607c">
  <xsd:schema xmlns:xsd="http://www.w3.org/2001/XMLSchema" xmlns:xs="http://www.w3.org/2001/XMLSchema" xmlns:p="http://schemas.microsoft.com/office/2006/metadata/properties" xmlns:ns2="d9eb0d81-beec-4074-bc6f-8be11319408c" xmlns:ns3="ec4d7596-7f32-41a8-9a95-4275d9a1ea6b" targetNamespace="http://schemas.microsoft.com/office/2006/metadata/properties" ma:root="true" ma:fieldsID="d2eef05631ed337cff00ecc2bca7ad97" ns2:_="" ns3:_="">
    <xsd:import namespace="d9eb0d81-beec-4074-bc6f-8be11319408c"/>
    <xsd:import namespace="ec4d7596-7f32-41a8-9a95-4275d9a1ea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b0d81-beec-4074-bc6f-8be1131940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b58f297-623d-4bc9-82bf-53ab639f8509"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d7596-7f32-41a8-9a95-4275d9a1ea6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52dc68c-65b9-457f-ba02-173d769ec880}" ma:internalName="TaxCatchAll" ma:showField="CatchAllData" ma:web="ec4d7596-7f32-41a8-9a95-4275d9a1ea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BC80A8-A295-46CA-AF22-82C68DB35933}">
  <ds:schemaRefs>
    <ds:schemaRef ds:uri="http://schemas.microsoft.com/sharepoint/v3/contenttype/forms"/>
  </ds:schemaRefs>
</ds:datastoreItem>
</file>

<file path=customXml/itemProps2.xml><?xml version="1.0" encoding="utf-8"?>
<ds:datastoreItem xmlns:ds="http://schemas.openxmlformats.org/officeDocument/2006/customXml" ds:itemID="{52BB9246-1D15-49BF-90DE-50031989DE62}">
  <ds:schemaRefs>
    <ds:schemaRef ds:uri="http://www.w3.org/XML/1998/namespace"/>
    <ds:schemaRef ds:uri="http://purl.org/dc/dcmitype/"/>
    <ds:schemaRef ds:uri="http://schemas.microsoft.com/office/2006/documentManagement/types"/>
    <ds:schemaRef ds:uri="ec4d7596-7f32-41a8-9a95-4275d9a1ea6b"/>
    <ds:schemaRef ds:uri="http://schemas.microsoft.com/office/2006/metadata/properties"/>
    <ds:schemaRef ds:uri="http://purl.org/dc/terms/"/>
    <ds:schemaRef ds:uri="http://purl.org/dc/elements/1.1/"/>
    <ds:schemaRef ds:uri="http://schemas.microsoft.com/office/infopath/2007/PartnerControls"/>
    <ds:schemaRef ds:uri="http://schemas.openxmlformats.org/package/2006/metadata/core-properties"/>
    <ds:schemaRef ds:uri="d9eb0d81-beec-4074-bc6f-8be11319408c"/>
  </ds:schemaRefs>
</ds:datastoreItem>
</file>

<file path=customXml/itemProps3.xml><?xml version="1.0" encoding="utf-8"?>
<ds:datastoreItem xmlns:ds="http://schemas.openxmlformats.org/officeDocument/2006/customXml" ds:itemID="{D8B72DB3-A2D5-4154-A854-9CD8AC9BCE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eb0d81-beec-4074-bc6f-8be11319408c"/>
    <ds:schemaRef ds:uri="ec4d7596-7f32-41a8-9a95-4275d9a1ea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EITItheme1</Template>
  <TotalTime>32</TotalTime>
  <Words>2280</Words>
  <Application>Microsoft Macintosh PowerPoint</Application>
  <PresentationFormat>Widescreen</PresentationFormat>
  <Paragraphs>230</Paragraphs>
  <Slides>29</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Arial</vt:lpstr>
      <vt:lpstr>Calibri</vt:lpstr>
      <vt:lpstr>Franklin Gothic Book</vt:lpstr>
      <vt:lpstr>Franklin Gothic Demi</vt:lpstr>
      <vt:lpstr>Franklin Gothic Medium</vt:lpstr>
      <vt:lpstr>Metropolis</vt:lpstr>
      <vt:lpstr>Söhne</vt:lpstr>
      <vt:lpstr>Wingdings</vt:lpstr>
      <vt:lpstr>EITItheme1</vt:lpstr>
      <vt:lpstr>EITItheme1</vt:lpstr>
      <vt:lpstr>PowerPoint Presentation</vt:lpstr>
      <vt:lpstr>¿Por qué es importante la transparencia de los contratos? </vt:lpstr>
      <vt:lpstr>¿Por qué es importante la transparencia de los contratos? </vt:lpstr>
      <vt:lpstr>Para los gobiernos y la ciudadanía</vt:lpstr>
      <vt:lpstr>Para las empresas</vt:lpstr>
      <vt:lpstr>Requisito 2.4</vt:lpstr>
      <vt:lpstr>PowerPoint Presentation</vt:lpstr>
      <vt:lpstr>Contrato</vt:lpstr>
      <vt:lpstr>Contrato</vt:lpstr>
      <vt:lpstr>Anexos</vt:lpstr>
      <vt:lpstr>Disposiciones sobre confidencialidad</vt:lpstr>
      <vt:lpstr>PowerPoint Presentation</vt:lpstr>
      <vt:lpstr>Modificaciones</vt:lpstr>
      <vt:lpstr>PowerPoint Presentation</vt:lpstr>
      <vt:lpstr>Desafíos en la implementación</vt:lpstr>
      <vt:lpstr>Juego de roles: argumentar a favor de la transparencia de los contratos</vt:lpstr>
      <vt:lpstr>PowerPoint Presentation</vt:lpstr>
      <vt:lpstr>Aspectos clave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Recursos</vt:lpstr>
      <vt:lpstr>¿Alguna pregunta?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Leila Pilliard</dc:creator>
  <cp:lastModifiedBy>Leila Pilliard</cp:lastModifiedBy>
  <cp:revision>10</cp:revision>
  <cp:lastPrinted>2023-06-23T10:13:05Z</cp:lastPrinted>
  <dcterms:created xsi:type="dcterms:W3CDTF">2020-01-10T14:54:35Z</dcterms:created>
  <dcterms:modified xsi:type="dcterms:W3CDTF">2024-05-28T14:43:42Z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0x010100F6BB3B790D4CD34F81FC0BEB718ECEB9</vt:lpwstr>
  </property>
  <property fmtid="{D5CDD505-2E9C-101B-9397-08002B2CF9AE}" pid="3" name="MediaServiceImageTags">
    <vt:lpwstr/>
  </property>
</Properties>
</file>